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comments/modernComment_131_4D36EFB.xml" ContentType="application/vnd.ms-powerpoint.comment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05" r:id="rId3"/>
    <p:sldId id="306" r:id="rId4"/>
    <p:sldId id="307" r:id="rId5"/>
    <p:sldId id="266" r:id="rId6"/>
    <p:sldId id="294" r:id="rId7"/>
    <p:sldId id="295" r:id="rId8"/>
    <p:sldId id="298" r:id="rId9"/>
    <p:sldId id="299" r:id="rId10"/>
    <p:sldId id="348" r:id="rId11"/>
    <p:sldId id="349" r:id="rId12"/>
    <p:sldId id="296" r:id="rId13"/>
    <p:sldId id="323" r:id="rId14"/>
    <p:sldId id="311" r:id="rId15"/>
    <p:sldId id="303" r:id="rId16"/>
    <p:sldId id="369" r:id="rId17"/>
    <p:sldId id="368" r:id="rId18"/>
    <p:sldId id="370" r:id="rId19"/>
    <p:sldId id="347" r:id="rId20"/>
    <p:sldId id="312" r:id="rId21"/>
    <p:sldId id="313" r:id="rId22"/>
    <p:sldId id="371" r:id="rId23"/>
    <p:sldId id="314" r:id="rId24"/>
    <p:sldId id="310" r:id="rId25"/>
    <p:sldId id="316" r:id="rId26"/>
    <p:sldId id="315" r:id="rId27"/>
    <p:sldId id="277" r:id="rId28"/>
    <p:sldId id="287" r:id="rId29"/>
    <p:sldId id="281" r:id="rId30"/>
    <p:sldId id="278" r:id="rId31"/>
    <p:sldId id="279" r:id="rId32"/>
    <p:sldId id="280" r:id="rId33"/>
    <p:sldId id="283" r:id="rId34"/>
    <p:sldId id="284" r:id="rId35"/>
    <p:sldId id="318" r:id="rId36"/>
    <p:sldId id="259" r:id="rId37"/>
    <p:sldId id="258" r:id="rId38"/>
    <p:sldId id="270" r:id="rId39"/>
    <p:sldId id="351" r:id="rId40"/>
    <p:sldId id="269" r:id="rId41"/>
    <p:sldId id="273" r:id="rId42"/>
    <p:sldId id="356" r:id="rId43"/>
    <p:sldId id="274" r:id="rId44"/>
    <p:sldId id="271" r:id="rId45"/>
    <p:sldId id="353" r:id="rId46"/>
    <p:sldId id="354" r:id="rId47"/>
    <p:sldId id="355" r:id="rId48"/>
    <p:sldId id="350" r:id="rId49"/>
    <p:sldId id="352" r:id="rId50"/>
    <p:sldId id="272" r:id="rId51"/>
    <p:sldId id="357" r:id="rId52"/>
    <p:sldId id="292" r:id="rId53"/>
    <p:sldId id="261" r:id="rId54"/>
    <p:sldId id="293" r:id="rId55"/>
    <p:sldId id="319" r:id="rId56"/>
    <p:sldId id="340" r:id="rId57"/>
    <p:sldId id="372" r:id="rId58"/>
    <p:sldId id="373" r:id="rId59"/>
    <p:sldId id="320" r:id="rId60"/>
    <p:sldId id="341" r:id="rId61"/>
    <p:sldId id="374" r:id="rId62"/>
    <p:sldId id="322" r:id="rId63"/>
    <p:sldId id="309" r:id="rId64"/>
    <p:sldId id="321" r:id="rId65"/>
    <p:sldId id="333" r:id="rId66"/>
    <p:sldId id="334" r:id="rId67"/>
    <p:sldId id="332" r:id="rId68"/>
    <p:sldId id="336" r:id="rId69"/>
    <p:sldId id="342" r:id="rId70"/>
    <p:sldId id="343" r:id="rId71"/>
    <p:sldId id="346" r:id="rId72"/>
    <p:sldId id="337" r:id="rId73"/>
    <p:sldId id="335" r:id="rId74"/>
    <p:sldId id="344" r:id="rId75"/>
    <p:sldId id="345" r:id="rId76"/>
    <p:sldId id="331" r:id="rId77"/>
    <p:sldId id="338" r:id="rId78"/>
    <p:sldId id="339" r:id="rId79"/>
    <p:sldId id="324" r:id="rId80"/>
    <p:sldId id="326" r:id="rId81"/>
    <p:sldId id="327" r:id="rId82"/>
    <p:sldId id="328" r:id="rId83"/>
    <p:sldId id="329" r:id="rId84"/>
    <p:sldId id="330" r:id="rId85"/>
    <p:sldId id="359" r:id="rId86"/>
    <p:sldId id="358" r:id="rId87"/>
    <p:sldId id="360" r:id="rId88"/>
    <p:sldId id="361" r:id="rId89"/>
    <p:sldId id="362" r:id="rId90"/>
    <p:sldId id="363" r:id="rId91"/>
    <p:sldId id="364" r:id="rId92"/>
    <p:sldId id="365" r:id="rId93"/>
    <p:sldId id="366" r:id="rId94"/>
    <p:sldId id="367" r:id="rId95"/>
    <p:sldId id="376" r:id="rId9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7F53ACD-0807-9BD4-8B05-6C6675DF27BE}" name="Jan Vaca" initials="JV" userId="Jan Vaca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3792" autoAdjust="0"/>
  </p:normalViewPr>
  <p:slideViewPr>
    <p:cSldViewPr snapToGrid="0">
      <p:cViewPr varScale="1">
        <p:scale>
          <a:sx n="62" d="100"/>
          <a:sy n="62" d="100"/>
        </p:scale>
        <p:origin x="816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7357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theme" Target="theme/theme1.xml"/><Relationship Id="rId101" Type="http://schemas.microsoft.com/office/2018/10/relationships/authors" Target="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Nov&#225;k%20Jan\Downloads\dovoz%20zveriny%202000-2020%20podle%20zemi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Nov&#225;k%20Jan\Documents\pracovn&#237;\Zv&#283;&#345;ina\Data,%20pr&#367;zkumy\Zv&#283;&#345;ina_data%20do%20prezentac&#237;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 sz="1200" dirty="0"/>
              <a:t>Dovoz zvěřiny do ČR v letech 2000-2020 </a:t>
            </a:r>
            <a:br>
              <a:rPr lang="cs-CZ" sz="1200" dirty="0"/>
            </a:br>
            <a:r>
              <a:rPr lang="cs-CZ" sz="1200" dirty="0"/>
              <a:t>podle států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List6!$C$3</c:f>
              <c:strCache>
                <c:ptCount val="1"/>
                <c:pt idx="0">
                  <c:v>Polsko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List6!$B$4:$B$24</c:f>
              <c:numCache>
                <c:formatCode>General</c:formatCode>
                <c:ptCount val="21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</c:numCache>
            </c:numRef>
          </c:cat>
          <c:val>
            <c:numRef>
              <c:f>List6!$C$4:$C$24</c:f>
              <c:numCache>
                <c:formatCode>General</c:formatCode>
                <c:ptCount val="21"/>
                <c:pt idx="0">
                  <c:v>56633</c:v>
                </c:pt>
                <c:pt idx="1">
                  <c:v>75902</c:v>
                </c:pt>
                <c:pt idx="2">
                  <c:v>58848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5028</c:v>
                </c:pt>
                <c:pt idx="7">
                  <c:v>917</c:v>
                </c:pt>
                <c:pt idx="8">
                  <c:v>2607</c:v>
                </c:pt>
                <c:pt idx="9">
                  <c:v>0</c:v>
                </c:pt>
                <c:pt idx="10">
                  <c:v>0</c:v>
                </c:pt>
                <c:pt idx="11">
                  <c:v>1763</c:v>
                </c:pt>
                <c:pt idx="12">
                  <c:v>0</c:v>
                </c:pt>
                <c:pt idx="13">
                  <c:v>53551</c:v>
                </c:pt>
                <c:pt idx="14">
                  <c:v>137331</c:v>
                </c:pt>
                <c:pt idx="15">
                  <c:v>168015</c:v>
                </c:pt>
                <c:pt idx="16">
                  <c:v>203079</c:v>
                </c:pt>
                <c:pt idx="17">
                  <c:v>165676</c:v>
                </c:pt>
                <c:pt idx="18">
                  <c:v>310626</c:v>
                </c:pt>
                <c:pt idx="19">
                  <c:v>283312</c:v>
                </c:pt>
                <c:pt idx="20" formatCode="#,##0">
                  <c:v>139525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BB9-4461-AFD8-99E08A067DF9}"/>
            </c:ext>
          </c:extLst>
        </c:ser>
        <c:ser>
          <c:idx val="1"/>
          <c:order val="1"/>
          <c:tx>
            <c:strRef>
              <c:f>List6!$D$3</c:f>
              <c:strCache>
                <c:ptCount val="1"/>
                <c:pt idx="0">
                  <c:v>Slovensko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numRef>
              <c:f>List6!$B$4:$B$24</c:f>
              <c:numCache>
                <c:formatCode>General</c:formatCode>
                <c:ptCount val="21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</c:numCache>
            </c:numRef>
          </c:cat>
          <c:val>
            <c:numRef>
              <c:f>List6!$D$4:$D$24</c:f>
              <c:numCache>
                <c:formatCode>General</c:formatCode>
                <c:ptCount val="21"/>
                <c:pt idx="0">
                  <c:v>13064</c:v>
                </c:pt>
                <c:pt idx="1">
                  <c:v>12267</c:v>
                </c:pt>
                <c:pt idx="2">
                  <c:v>15069</c:v>
                </c:pt>
                <c:pt idx="3">
                  <c:v>16770</c:v>
                </c:pt>
                <c:pt idx="4">
                  <c:v>14266</c:v>
                </c:pt>
                <c:pt idx="5">
                  <c:v>4725</c:v>
                </c:pt>
                <c:pt idx="6">
                  <c:v>0</c:v>
                </c:pt>
                <c:pt idx="7">
                  <c:v>5475</c:v>
                </c:pt>
                <c:pt idx="8">
                  <c:v>1606</c:v>
                </c:pt>
                <c:pt idx="9">
                  <c:v>249</c:v>
                </c:pt>
                <c:pt idx="10">
                  <c:v>12</c:v>
                </c:pt>
                <c:pt idx="11">
                  <c:v>2022</c:v>
                </c:pt>
                <c:pt idx="12">
                  <c:v>5</c:v>
                </c:pt>
                <c:pt idx="13">
                  <c:v>21873</c:v>
                </c:pt>
                <c:pt idx="14">
                  <c:v>88001</c:v>
                </c:pt>
                <c:pt idx="15">
                  <c:v>137059</c:v>
                </c:pt>
                <c:pt idx="16">
                  <c:v>146280</c:v>
                </c:pt>
                <c:pt idx="17">
                  <c:v>125295</c:v>
                </c:pt>
                <c:pt idx="18">
                  <c:v>121219</c:v>
                </c:pt>
                <c:pt idx="19">
                  <c:v>22745</c:v>
                </c:pt>
                <c:pt idx="20">
                  <c:v>21663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BB9-4461-AFD8-99E08A067DF9}"/>
            </c:ext>
          </c:extLst>
        </c:ser>
        <c:ser>
          <c:idx val="2"/>
          <c:order val="2"/>
          <c:tx>
            <c:strRef>
              <c:f>List6!$E$3</c:f>
              <c:strCache>
                <c:ptCount val="1"/>
                <c:pt idx="0">
                  <c:v>Nový Zéland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numRef>
              <c:f>List6!$B$4:$B$24</c:f>
              <c:numCache>
                <c:formatCode>General</c:formatCode>
                <c:ptCount val="21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</c:numCache>
            </c:numRef>
          </c:cat>
          <c:val>
            <c:numRef>
              <c:f>List6!$E$4:$E$24</c:f>
              <c:numCache>
                <c:formatCode>General</c:formatCode>
                <c:ptCount val="21"/>
                <c:pt idx="0">
                  <c:v>15721</c:v>
                </c:pt>
                <c:pt idx="1">
                  <c:v>17712</c:v>
                </c:pt>
                <c:pt idx="2">
                  <c:v>22546</c:v>
                </c:pt>
                <c:pt idx="3">
                  <c:v>56021</c:v>
                </c:pt>
                <c:pt idx="4">
                  <c:v>79638</c:v>
                </c:pt>
                <c:pt idx="5">
                  <c:v>86179</c:v>
                </c:pt>
                <c:pt idx="6">
                  <c:v>88288</c:v>
                </c:pt>
                <c:pt idx="7">
                  <c:v>879</c:v>
                </c:pt>
                <c:pt idx="8">
                  <c:v>0</c:v>
                </c:pt>
                <c:pt idx="9">
                  <c:v>30</c:v>
                </c:pt>
                <c:pt idx="10">
                  <c:v>5217</c:v>
                </c:pt>
                <c:pt idx="11">
                  <c:v>0</c:v>
                </c:pt>
                <c:pt idx="12">
                  <c:v>16220</c:v>
                </c:pt>
                <c:pt idx="13">
                  <c:v>19</c:v>
                </c:pt>
                <c:pt idx="14">
                  <c:v>8456</c:v>
                </c:pt>
                <c:pt idx="15">
                  <c:v>19112</c:v>
                </c:pt>
                <c:pt idx="16">
                  <c:v>6987</c:v>
                </c:pt>
                <c:pt idx="17">
                  <c:v>2966</c:v>
                </c:pt>
                <c:pt idx="18">
                  <c:v>7508</c:v>
                </c:pt>
                <c:pt idx="19">
                  <c:v>1240</c:v>
                </c:pt>
                <c:pt idx="20">
                  <c:v>2176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2BB9-4461-AFD8-99E08A067DF9}"/>
            </c:ext>
          </c:extLst>
        </c:ser>
        <c:ser>
          <c:idx val="3"/>
          <c:order val="3"/>
          <c:tx>
            <c:strRef>
              <c:f>List6!$F$3</c:f>
              <c:strCache>
                <c:ptCount val="1"/>
                <c:pt idx="0">
                  <c:v>Německo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numRef>
              <c:f>List6!$B$4:$B$24</c:f>
              <c:numCache>
                <c:formatCode>General</c:formatCode>
                <c:ptCount val="21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</c:numCache>
            </c:numRef>
          </c:cat>
          <c:val>
            <c:numRef>
              <c:f>List6!$F$4:$F$24</c:f>
              <c:numCache>
                <c:formatCode>General</c:formatCode>
                <c:ptCount val="21"/>
                <c:pt idx="0">
                  <c:v>2062</c:v>
                </c:pt>
                <c:pt idx="1">
                  <c:v>2218</c:v>
                </c:pt>
                <c:pt idx="2">
                  <c:v>8066</c:v>
                </c:pt>
                <c:pt idx="3">
                  <c:v>267</c:v>
                </c:pt>
                <c:pt idx="4">
                  <c:v>25756</c:v>
                </c:pt>
                <c:pt idx="5">
                  <c:v>71963</c:v>
                </c:pt>
                <c:pt idx="6">
                  <c:v>91863</c:v>
                </c:pt>
                <c:pt idx="7">
                  <c:v>177168</c:v>
                </c:pt>
                <c:pt idx="8">
                  <c:v>98129</c:v>
                </c:pt>
                <c:pt idx="9">
                  <c:v>52202</c:v>
                </c:pt>
                <c:pt idx="10">
                  <c:v>56014</c:v>
                </c:pt>
                <c:pt idx="11">
                  <c:v>56629</c:v>
                </c:pt>
                <c:pt idx="12">
                  <c:v>41010</c:v>
                </c:pt>
                <c:pt idx="13">
                  <c:v>35247</c:v>
                </c:pt>
                <c:pt idx="14">
                  <c:v>25903</c:v>
                </c:pt>
                <c:pt idx="15">
                  <c:v>19190</c:v>
                </c:pt>
                <c:pt idx="16">
                  <c:v>62689</c:v>
                </c:pt>
                <c:pt idx="17">
                  <c:v>18120</c:v>
                </c:pt>
                <c:pt idx="18">
                  <c:v>191315</c:v>
                </c:pt>
                <c:pt idx="19">
                  <c:v>428694</c:v>
                </c:pt>
                <c:pt idx="20">
                  <c:v>235767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2BB9-4461-AFD8-99E08A067DF9}"/>
            </c:ext>
          </c:extLst>
        </c:ser>
        <c:ser>
          <c:idx val="4"/>
          <c:order val="4"/>
          <c:tx>
            <c:strRef>
              <c:f>List6!$G$3</c:f>
              <c:strCache>
                <c:ptCount val="1"/>
                <c:pt idx="0">
                  <c:v>Austrálie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numRef>
              <c:f>List6!$B$4:$B$24</c:f>
              <c:numCache>
                <c:formatCode>General</c:formatCode>
                <c:ptCount val="21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</c:numCache>
            </c:numRef>
          </c:cat>
          <c:val>
            <c:numRef>
              <c:f>List6!$G$4:$G$24</c:f>
              <c:numCache>
                <c:formatCode>General</c:formatCode>
                <c:ptCount val="21"/>
                <c:pt idx="0">
                  <c:v>4340</c:v>
                </c:pt>
                <c:pt idx="1">
                  <c:v>2550</c:v>
                </c:pt>
                <c:pt idx="2">
                  <c:v>36603</c:v>
                </c:pt>
                <c:pt idx="3">
                  <c:v>25254</c:v>
                </c:pt>
                <c:pt idx="4">
                  <c:v>17839</c:v>
                </c:pt>
                <c:pt idx="5">
                  <c:v>34501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849</c:v>
                </c:pt>
                <c:pt idx="10">
                  <c:v>22275</c:v>
                </c:pt>
                <c:pt idx="11">
                  <c:v>16495</c:v>
                </c:pt>
                <c:pt idx="12">
                  <c:v>0</c:v>
                </c:pt>
                <c:pt idx="13">
                  <c:v>0</c:v>
                </c:pt>
                <c:pt idx="14">
                  <c:v>21978</c:v>
                </c:pt>
                <c:pt idx="15">
                  <c:v>0</c:v>
                </c:pt>
                <c:pt idx="16">
                  <c:v>7284</c:v>
                </c:pt>
                <c:pt idx="17">
                  <c:v>0</c:v>
                </c:pt>
                <c:pt idx="18">
                  <c:v>11881</c:v>
                </c:pt>
                <c:pt idx="19">
                  <c:v>44382</c:v>
                </c:pt>
                <c:pt idx="20">
                  <c:v>22251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2BB9-4461-AFD8-99E08A067DF9}"/>
            </c:ext>
          </c:extLst>
        </c:ser>
        <c:ser>
          <c:idx val="5"/>
          <c:order val="5"/>
          <c:tx>
            <c:strRef>
              <c:f>List6!$H$3</c:f>
              <c:strCache>
                <c:ptCount val="1"/>
                <c:pt idx="0">
                  <c:v>Rakousko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cat>
            <c:numRef>
              <c:f>List6!$B$4:$B$24</c:f>
              <c:numCache>
                <c:formatCode>General</c:formatCode>
                <c:ptCount val="21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</c:numCache>
            </c:numRef>
          </c:cat>
          <c:val>
            <c:numRef>
              <c:f>List6!$H$4:$H$24</c:f>
              <c:numCache>
                <c:formatCode>General</c:formatCode>
                <c:ptCount val="21"/>
                <c:pt idx="0">
                  <c:v>0</c:v>
                </c:pt>
                <c:pt idx="1">
                  <c:v>2099</c:v>
                </c:pt>
                <c:pt idx="2">
                  <c:v>0</c:v>
                </c:pt>
                <c:pt idx="3">
                  <c:v>3806</c:v>
                </c:pt>
                <c:pt idx="4">
                  <c:v>46353</c:v>
                </c:pt>
                <c:pt idx="5">
                  <c:v>85201</c:v>
                </c:pt>
                <c:pt idx="6">
                  <c:v>0</c:v>
                </c:pt>
                <c:pt idx="7">
                  <c:v>40883</c:v>
                </c:pt>
                <c:pt idx="8">
                  <c:v>28008</c:v>
                </c:pt>
                <c:pt idx="9">
                  <c:v>3626</c:v>
                </c:pt>
                <c:pt idx="10">
                  <c:v>2905</c:v>
                </c:pt>
                <c:pt idx="11">
                  <c:v>2232</c:v>
                </c:pt>
                <c:pt idx="12">
                  <c:v>617</c:v>
                </c:pt>
                <c:pt idx="13">
                  <c:v>82667</c:v>
                </c:pt>
                <c:pt idx="14">
                  <c:v>92428</c:v>
                </c:pt>
                <c:pt idx="15">
                  <c:v>57351</c:v>
                </c:pt>
                <c:pt idx="16">
                  <c:v>37526</c:v>
                </c:pt>
                <c:pt idx="17">
                  <c:v>61935</c:v>
                </c:pt>
                <c:pt idx="18">
                  <c:v>75501</c:v>
                </c:pt>
                <c:pt idx="19">
                  <c:v>56689</c:v>
                </c:pt>
                <c:pt idx="20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2BB9-4461-AFD8-99E08A067DF9}"/>
            </c:ext>
          </c:extLst>
        </c:ser>
        <c:ser>
          <c:idx val="6"/>
          <c:order val="6"/>
          <c:tx>
            <c:strRef>
              <c:f>List6!$I$3</c:f>
              <c:strCache>
                <c:ptCount val="1"/>
                <c:pt idx="0">
                  <c:v>Maďarsko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List6!$B$4:$B$24</c:f>
              <c:numCache>
                <c:formatCode>General</c:formatCode>
                <c:ptCount val="21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</c:numCache>
            </c:numRef>
          </c:cat>
          <c:val>
            <c:numRef>
              <c:f>List6!$I$4:$I$24</c:f>
              <c:numCache>
                <c:formatCode>General</c:formatCode>
                <c:ptCount val="2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683</c:v>
                </c:pt>
                <c:pt idx="5">
                  <c:v>5452</c:v>
                </c:pt>
                <c:pt idx="6">
                  <c:v>2442</c:v>
                </c:pt>
                <c:pt idx="7">
                  <c:v>8615</c:v>
                </c:pt>
                <c:pt idx="8">
                  <c:v>3513</c:v>
                </c:pt>
                <c:pt idx="9">
                  <c:v>530</c:v>
                </c:pt>
                <c:pt idx="10">
                  <c:v>2935</c:v>
                </c:pt>
                <c:pt idx="11">
                  <c:v>0</c:v>
                </c:pt>
                <c:pt idx="12">
                  <c:v>0</c:v>
                </c:pt>
                <c:pt idx="13">
                  <c:v>17805</c:v>
                </c:pt>
                <c:pt idx="14">
                  <c:v>10243</c:v>
                </c:pt>
                <c:pt idx="15">
                  <c:v>485</c:v>
                </c:pt>
                <c:pt idx="16">
                  <c:v>123545</c:v>
                </c:pt>
                <c:pt idx="17">
                  <c:v>82783</c:v>
                </c:pt>
                <c:pt idx="18">
                  <c:v>126229</c:v>
                </c:pt>
                <c:pt idx="19">
                  <c:v>63424</c:v>
                </c:pt>
                <c:pt idx="20">
                  <c:v>67605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2BB9-4461-AFD8-99E08A067DF9}"/>
            </c:ext>
          </c:extLst>
        </c:ser>
        <c:ser>
          <c:idx val="7"/>
          <c:order val="7"/>
          <c:tx>
            <c:strRef>
              <c:f>List6!$J$3</c:f>
              <c:strCache>
                <c:ptCount val="1"/>
                <c:pt idx="0">
                  <c:v>Nizozemsko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List6!$B$4:$B$24</c:f>
              <c:numCache>
                <c:formatCode>General</c:formatCode>
                <c:ptCount val="21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</c:numCache>
            </c:numRef>
          </c:cat>
          <c:val>
            <c:numRef>
              <c:f>List6!$J$4:$J$24</c:f>
              <c:numCache>
                <c:formatCode>General</c:formatCode>
                <c:ptCount val="2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3530</c:v>
                </c:pt>
                <c:pt idx="5">
                  <c:v>1030</c:v>
                </c:pt>
                <c:pt idx="6">
                  <c:v>187</c:v>
                </c:pt>
                <c:pt idx="7">
                  <c:v>227</c:v>
                </c:pt>
                <c:pt idx="8">
                  <c:v>4524</c:v>
                </c:pt>
                <c:pt idx="9">
                  <c:v>1072</c:v>
                </c:pt>
                <c:pt idx="10">
                  <c:v>52</c:v>
                </c:pt>
                <c:pt idx="11">
                  <c:v>4903</c:v>
                </c:pt>
                <c:pt idx="12">
                  <c:v>8084</c:v>
                </c:pt>
                <c:pt idx="13">
                  <c:v>541</c:v>
                </c:pt>
                <c:pt idx="14">
                  <c:v>1528</c:v>
                </c:pt>
                <c:pt idx="15">
                  <c:v>1460</c:v>
                </c:pt>
                <c:pt idx="16">
                  <c:v>3154</c:v>
                </c:pt>
                <c:pt idx="17">
                  <c:v>4263</c:v>
                </c:pt>
                <c:pt idx="18">
                  <c:v>8041</c:v>
                </c:pt>
                <c:pt idx="19">
                  <c:v>16424</c:v>
                </c:pt>
                <c:pt idx="20">
                  <c:v>9910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2BB9-4461-AFD8-99E08A067DF9}"/>
            </c:ext>
          </c:extLst>
        </c:ser>
        <c:ser>
          <c:idx val="8"/>
          <c:order val="8"/>
          <c:tx>
            <c:strRef>
              <c:f>List6!$K$3</c:f>
              <c:strCache>
                <c:ptCount val="1"/>
                <c:pt idx="0">
                  <c:v>Belgie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List6!$B$4:$B$24</c:f>
              <c:numCache>
                <c:formatCode>General</c:formatCode>
                <c:ptCount val="21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</c:numCache>
            </c:numRef>
          </c:cat>
          <c:val>
            <c:numRef>
              <c:f>List6!$K$4:$K$24</c:f>
              <c:numCache>
                <c:formatCode>General</c:formatCode>
                <c:ptCount val="2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1431</c:v>
                </c:pt>
                <c:pt idx="5">
                  <c:v>1300</c:v>
                </c:pt>
                <c:pt idx="6">
                  <c:v>2686</c:v>
                </c:pt>
                <c:pt idx="7">
                  <c:v>5624</c:v>
                </c:pt>
                <c:pt idx="8">
                  <c:v>1099</c:v>
                </c:pt>
                <c:pt idx="9">
                  <c:v>0</c:v>
                </c:pt>
                <c:pt idx="10">
                  <c:v>0</c:v>
                </c:pt>
                <c:pt idx="11">
                  <c:v>2202</c:v>
                </c:pt>
                <c:pt idx="12">
                  <c:v>100356</c:v>
                </c:pt>
                <c:pt idx="13">
                  <c:v>3370</c:v>
                </c:pt>
                <c:pt idx="14">
                  <c:v>1593</c:v>
                </c:pt>
                <c:pt idx="15">
                  <c:v>0</c:v>
                </c:pt>
                <c:pt idx="16">
                  <c:v>10029</c:v>
                </c:pt>
                <c:pt idx="17">
                  <c:v>7662</c:v>
                </c:pt>
                <c:pt idx="18">
                  <c:v>702</c:v>
                </c:pt>
                <c:pt idx="19">
                  <c:v>61213</c:v>
                </c:pt>
                <c:pt idx="20">
                  <c:v>77594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2BB9-4461-AFD8-99E08A067DF9}"/>
            </c:ext>
          </c:extLst>
        </c:ser>
        <c:ser>
          <c:idx val="9"/>
          <c:order val="9"/>
          <c:tx>
            <c:strRef>
              <c:f>List6!$L$3</c:f>
              <c:strCache>
                <c:ptCount val="1"/>
                <c:pt idx="0">
                  <c:v>Francie</c:v>
                </c:pt>
              </c:strCache>
            </c:strRef>
          </c:tx>
          <c:spPr>
            <a:ln w="28575" cap="rnd">
              <a:solidFill>
                <a:schemeClr val="accent4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List6!$B$4:$B$24</c:f>
              <c:numCache>
                <c:formatCode>General</c:formatCode>
                <c:ptCount val="21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</c:numCache>
            </c:numRef>
          </c:cat>
          <c:val>
            <c:numRef>
              <c:f>List6!$L$4:$L$24</c:f>
              <c:numCache>
                <c:formatCode>General</c:formatCode>
                <c:ptCount val="21"/>
                <c:pt idx="0">
                  <c:v>0</c:v>
                </c:pt>
                <c:pt idx="1">
                  <c:v>0</c:v>
                </c:pt>
                <c:pt idx="2">
                  <c:v>2429</c:v>
                </c:pt>
                <c:pt idx="3">
                  <c:v>0</c:v>
                </c:pt>
                <c:pt idx="4">
                  <c:v>29</c:v>
                </c:pt>
                <c:pt idx="5">
                  <c:v>0</c:v>
                </c:pt>
                <c:pt idx="6">
                  <c:v>1129</c:v>
                </c:pt>
                <c:pt idx="7">
                  <c:v>2587</c:v>
                </c:pt>
                <c:pt idx="8">
                  <c:v>4949</c:v>
                </c:pt>
                <c:pt idx="9">
                  <c:v>7509</c:v>
                </c:pt>
                <c:pt idx="10">
                  <c:v>7034</c:v>
                </c:pt>
                <c:pt idx="11">
                  <c:v>12021</c:v>
                </c:pt>
                <c:pt idx="12">
                  <c:v>25834</c:v>
                </c:pt>
                <c:pt idx="13">
                  <c:v>18516</c:v>
                </c:pt>
                <c:pt idx="14">
                  <c:v>15809</c:v>
                </c:pt>
                <c:pt idx="15">
                  <c:v>24037</c:v>
                </c:pt>
                <c:pt idx="16">
                  <c:v>27406</c:v>
                </c:pt>
                <c:pt idx="17">
                  <c:v>22996</c:v>
                </c:pt>
                <c:pt idx="18">
                  <c:v>24716</c:v>
                </c:pt>
                <c:pt idx="19">
                  <c:v>19460</c:v>
                </c:pt>
                <c:pt idx="20">
                  <c:v>10507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2BB9-4461-AFD8-99E08A067DF9}"/>
            </c:ext>
          </c:extLst>
        </c:ser>
        <c:ser>
          <c:idx val="10"/>
          <c:order val="10"/>
          <c:tx>
            <c:strRef>
              <c:f>List6!$M$3</c:f>
              <c:strCache>
                <c:ptCount val="1"/>
                <c:pt idx="0">
                  <c:v>Slovinsko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List6!$B$4:$B$24</c:f>
              <c:numCache>
                <c:formatCode>General</c:formatCode>
                <c:ptCount val="21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</c:numCache>
            </c:numRef>
          </c:cat>
          <c:val>
            <c:numRef>
              <c:f>List6!$M$4:$M$24</c:f>
              <c:numCache>
                <c:formatCode>General</c:formatCode>
                <c:ptCount val="2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15855</c:v>
                </c:pt>
                <c:pt idx="16">
                  <c:v>41130</c:v>
                </c:pt>
                <c:pt idx="17">
                  <c:v>632</c:v>
                </c:pt>
                <c:pt idx="18">
                  <c:v>0</c:v>
                </c:pt>
                <c:pt idx="19">
                  <c:v>0</c:v>
                </c:pt>
                <c:pt idx="20">
                  <c:v>39965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A-2BB9-4461-AFD8-99E08A067DF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99276152"/>
        <c:axId val="399274184"/>
      </c:lineChart>
      <c:catAx>
        <c:axId val="3992761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399274184"/>
        <c:crosses val="autoZero"/>
        <c:auto val="1"/>
        <c:lblAlgn val="ctr"/>
        <c:lblOffset val="100"/>
        <c:noMultiLvlLbl val="0"/>
      </c:catAx>
      <c:valAx>
        <c:axId val="3992741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3992761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 sz="2000" dirty="0"/>
              <a:t>Dovoz</a:t>
            </a:r>
            <a:r>
              <a:rPr lang="en-GB" sz="2000" dirty="0"/>
              <a:t> </a:t>
            </a:r>
            <a:r>
              <a:rPr lang="en-GB" sz="2000" dirty="0" err="1"/>
              <a:t>zvěřiny</a:t>
            </a:r>
            <a:r>
              <a:rPr lang="en-GB" sz="2000" dirty="0"/>
              <a:t> z EU do ČR za </a:t>
            </a:r>
            <a:r>
              <a:rPr lang="en-GB" sz="2000" dirty="0" err="1"/>
              <a:t>rok</a:t>
            </a:r>
            <a:r>
              <a:rPr lang="en-GB" sz="2000" dirty="0"/>
              <a:t> 2020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D7F-4064-A014-2418F2F80092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D7F-4064-A014-2418F2F80092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9D7F-4064-A014-2418F2F80092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9D7F-4064-A014-2418F2F80092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9D7F-4064-A014-2418F2F80092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9D7F-4064-A014-2418F2F80092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9D7F-4064-A014-2418F2F80092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9D7F-4064-A014-2418F2F80092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9D7F-4064-A014-2418F2F80092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9D7F-4064-A014-2418F2F80092}"/>
              </c:ext>
            </c:extLst>
          </c:dPt>
          <c:dLbls>
            <c:dLbl>
              <c:idx val="0"/>
              <c:layout>
                <c:manualLayout>
                  <c:x val="4.6744488663886856E-2"/>
                  <c:y val="4.8763890963493782E-3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D7F-4064-A014-2418F2F80092}"/>
                </c:ext>
              </c:extLst>
            </c:dLbl>
            <c:dLbl>
              <c:idx val="1"/>
              <c:layout>
                <c:manualLayout>
                  <c:x val="5.8772704678501361E-2"/>
                  <c:y val="-1.4914395863118846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D7F-4064-A014-2418F2F80092}"/>
                </c:ext>
              </c:extLst>
            </c:dLbl>
            <c:dLbl>
              <c:idx val="2"/>
              <c:layout>
                <c:manualLayout>
                  <c:x val="-6.0449296974187015E-2"/>
                  <c:y val="-3.7757814148570183E-3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D7F-4064-A014-2418F2F80092}"/>
                </c:ext>
              </c:extLst>
            </c:dLbl>
            <c:dLbl>
              <c:idx val="3"/>
              <c:layout>
                <c:manualLayout>
                  <c:x val="-8.0952132189748893E-2"/>
                  <c:y val="8.5177360959961309E-3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9D7F-4064-A014-2418F2F80092}"/>
                </c:ext>
              </c:extLst>
            </c:dLbl>
            <c:dLbl>
              <c:idx val="4"/>
              <c:layout>
                <c:manualLayout>
                  <c:x val="-7.0587052673904305E-2"/>
                  <c:y val="3.7445556432817113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9D7F-4064-A014-2418F2F80092}"/>
                </c:ext>
              </c:extLst>
            </c:dLbl>
            <c:dLbl>
              <c:idx val="5"/>
              <c:layout>
                <c:manualLayout>
                  <c:x val="-4.3532175848910878E-2"/>
                  <c:y val="8.9039052600176794E-3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9D7F-4064-A014-2418F2F80092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9D7F-4064-A014-2418F2F80092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9D7F-4064-A014-2418F2F80092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9D7F-4064-A014-2418F2F80092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9D7F-4064-A014-2418F2F8009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'Import z EU 2020'!$B$3:$B$12</c:f>
              <c:strCache>
                <c:ptCount val="10"/>
                <c:pt idx="0">
                  <c:v>Maďarsko</c:v>
                </c:pt>
                <c:pt idx="1">
                  <c:v>Německo</c:v>
                </c:pt>
                <c:pt idx="2">
                  <c:v>Slovensko</c:v>
                </c:pt>
                <c:pt idx="3">
                  <c:v>Polsko</c:v>
                </c:pt>
                <c:pt idx="4">
                  <c:v>Belgie</c:v>
                </c:pt>
                <c:pt idx="5">
                  <c:v>Nizozemsko</c:v>
                </c:pt>
                <c:pt idx="6">
                  <c:v>Francie</c:v>
                </c:pt>
                <c:pt idx="7">
                  <c:v>Estonsko</c:v>
                </c:pt>
                <c:pt idx="8">
                  <c:v>Rakousko</c:v>
                </c:pt>
                <c:pt idx="9">
                  <c:v>ostatní</c:v>
                </c:pt>
              </c:strCache>
            </c:strRef>
          </c:cat>
          <c:val>
            <c:numRef>
              <c:f>'Import z EU 2020'!$C$3:$C$12</c:f>
              <c:numCache>
                <c:formatCode>#,##0</c:formatCode>
                <c:ptCount val="10"/>
                <c:pt idx="0">
                  <c:v>122901</c:v>
                </c:pt>
                <c:pt idx="1">
                  <c:v>106693</c:v>
                </c:pt>
                <c:pt idx="2">
                  <c:v>72799</c:v>
                </c:pt>
                <c:pt idx="3">
                  <c:v>32150</c:v>
                </c:pt>
                <c:pt idx="4">
                  <c:v>30780</c:v>
                </c:pt>
                <c:pt idx="5">
                  <c:v>14605</c:v>
                </c:pt>
                <c:pt idx="6">
                  <c:v>10378</c:v>
                </c:pt>
                <c:pt idx="7">
                  <c:v>8421</c:v>
                </c:pt>
                <c:pt idx="8">
                  <c:v>5240</c:v>
                </c:pt>
                <c:pt idx="9">
                  <c:v>4067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9D7F-4064-A014-2418F2F8009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omments/modernComment_131_4D36EFB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3E92B494-E07C-4C5E-8BBB-4412DC89D338}" authorId="{D7F53ACD-0807-9BD4-8B05-6C6675DF27BE}" status="resolved" created="2021-12-06T01:17:39.378">
    <pc:sldMkLst xmlns:pc="http://schemas.microsoft.com/office/powerpoint/2013/main/command">
      <pc:docMk/>
      <pc:sldMk cId="80965371" sldId="305"/>
    </pc:sldMkLst>
    <p188:txBody>
      <a:bodyPr/>
      <a:lstStyle/>
      <a:p>
        <a:r>
          <a:rPr lang="cs-CZ"/>
          <a:t>Stakeholders - toto by chtělo nějak počeštit - sám jsem si musel hledat, co to znamená (zainteresovaná strana?)</a:t>
        </a:r>
      </a:p>
    </p188:txBody>
  </p188:cm>
</p188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C4D336-0255-47AD-8A3F-CB867B1DAB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 dirty="0"/>
              <a:t>Click to edit Master title style</a:t>
            </a:r>
            <a:endParaRPr lang="cs-CZ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CC85EC4-9BF3-4FB2-8C4E-D3A8A5C687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cs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922ACB-884E-4061-AF9B-CC26B69A2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7AEAA-F048-49A2-996B-8851BD433B9B}" type="datetimeFigureOut">
              <a:rPr lang="cs-CZ" smtClean="0"/>
              <a:t>23.01.2022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4E21A1-4231-4602-A9EE-4D2FF7100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9CAF90-FBC6-435D-81B2-7DFBD1D6F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D1150-93DE-4F66-9ED4-E2A1E437C07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549897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281575-60B4-43CE-9748-B18D470F5F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1434"/>
            <a:ext cx="10515600" cy="824578"/>
          </a:xfrm>
        </p:spPr>
        <p:txBody>
          <a:bodyPr/>
          <a:lstStyle>
            <a:lvl1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cs-CZ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EBD2BE-F2B2-47C5-9C89-0352700C42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98825"/>
            <a:ext cx="10515600" cy="4074387"/>
          </a:xfrm>
        </p:spPr>
        <p:txBody>
          <a:bodyPr>
            <a:normAutofit/>
          </a:bodyPr>
          <a:lstStyle>
            <a:lvl1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cs-CZ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2FCE26-603C-43A1-AC46-74A2449CE2E1}"/>
              </a:ext>
            </a:extLst>
          </p:cNvPr>
          <p:cNvSpPr/>
          <p:nvPr userDrawn="1"/>
        </p:nvSpPr>
        <p:spPr>
          <a:xfrm>
            <a:off x="290732" y="191335"/>
            <a:ext cx="7255962" cy="22288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1668ED5-E92B-48DF-AAA9-44582EFF005E}"/>
              </a:ext>
            </a:extLst>
          </p:cNvPr>
          <p:cNvSpPr/>
          <p:nvPr userDrawn="1"/>
        </p:nvSpPr>
        <p:spPr>
          <a:xfrm>
            <a:off x="7546693" y="178162"/>
            <a:ext cx="4354575" cy="226229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9" name="Parallelogram 8">
            <a:extLst>
              <a:ext uri="{FF2B5EF4-FFF2-40B4-BE49-F238E27FC236}">
                <a16:creationId xmlns:a16="http://schemas.microsoft.com/office/drawing/2014/main" id="{2AE73460-4DBA-4F12-8408-7843EDCA8CA6}"/>
              </a:ext>
            </a:extLst>
          </p:cNvPr>
          <p:cNvSpPr/>
          <p:nvPr userDrawn="1"/>
        </p:nvSpPr>
        <p:spPr>
          <a:xfrm>
            <a:off x="7465671" y="177174"/>
            <a:ext cx="162045" cy="254054"/>
          </a:xfrm>
          <a:prstGeom prst="parallelogram">
            <a:avLst>
              <a:gd name="adj" fmla="val 3841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0" name="Picture 9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BB0503D6-FB30-4527-8564-7062105B911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6330" y="6151003"/>
            <a:ext cx="1094939" cy="469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3574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C6AC83-8F22-40E2-AF01-CA358B371A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8DC045-0957-47B4-B14B-3AEFA2327F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5059A7-0419-4FBD-A859-17D21FE9B1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1D5173-1B31-4EC8-9E16-25FBA55482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7AEAA-F048-49A2-996B-8851BD433B9B}" type="datetimeFigureOut">
              <a:rPr lang="cs-CZ" smtClean="0"/>
              <a:t>23.01.2022</a:t>
            </a:fld>
            <a:endParaRPr lang="cs-C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007854-BFE5-4A92-9B1C-F42671CEC4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7488DF-5804-4EAC-9CC4-4A1B16A50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D1150-93DE-4F66-9ED4-E2A1E437C07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412487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12ABE3-39F4-4C52-B89B-7440BC166A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02006"/>
            <a:ext cx="10515600" cy="824578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cs-CZ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14728DE-FEE7-4536-8731-57B545F6E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7AEAA-F048-49A2-996B-8851BD433B9B}" type="datetimeFigureOut">
              <a:rPr lang="cs-CZ" smtClean="0"/>
              <a:t>23.01.2022</a:t>
            </a:fld>
            <a:endParaRPr lang="cs-CZ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9B893D-9EBA-4524-A8A7-F4259654D8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D1150-93DE-4F66-9ED4-E2A1E437C079}" type="slidenum">
              <a:rPr lang="cs-CZ" smtClean="0"/>
              <a:t>‹#›</a:t>
            </a:fld>
            <a:endParaRPr lang="cs-CZ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A4003D2-807A-498C-8D09-67286C5F4C32}"/>
              </a:ext>
            </a:extLst>
          </p:cNvPr>
          <p:cNvSpPr/>
          <p:nvPr userDrawn="1"/>
        </p:nvSpPr>
        <p:spPr>
          <a:xfrm>
            <a:off x="290732" y="240496"/>
            <a:ext cx="7255962" cy="22288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F126330-F2AD-4796-81BF-0AF5CECC510E}"/>
              </a:ext>
            </a:extLst>
          </p:cNvPr>
          <p:cNvSpPr/>
          <p:nvPr userDrawn="1"/>
        </p:nvSpPr>
        <p:spPr>
          <a:xfrm>
            <a:off x="7546693" y="237154"/>
            <a:ext cx="4354575" cy="226229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2" name="Parallelogram 11">
            <a:extLst>
              <a:ext uri="{FF2B5EF4-FFF2-40B4-BE49-F238E27FC236}">
                <a16:creationId xmlns:a16="http://schemas.microsoft.com/office/drawing/2014/main" id="{EE09BEC9-06C2-455C-9A68-8B16406BFBDE}"/>
              </a:ext>
            </a:extLst>
          </p:cNvPr>
          <p:cNvSpPr/>
          <p:nvPr userDrawn="1"/>
        </p:nvSpPr>
        <p:spPr>
          <a:xfrm>
            <a:off x="7465671" y="236166"/>
            <a:ext cx="162045" cy="254054"/>
          </a:xfrm>
          <a:prstGeom prst="parallelogram">
            <a:avLst>
              <a:gd name="adj" fmla="val 3841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3" name="Picture 12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E77B915A-D94E-4B64-80FF-C42D01B1C10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6330" y="6151003"/>
            <a:ext cx="1094939" cy="469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1971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1C1A77-4B7A-4C55-A789-6D9E6CB49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7AEAA-F048-49A2-996B-8851BD433B9B}" type="datetimeFigureOut">
              <a:rPr lang="cs-CZ" smtClean="0"/>
              <a:t>23.01.2022</a:t>
            </a:fld>
            <a:endParaRPr lang="cs-CZ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4D5DCD-7D0D-457B-92BB-560B652B2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D1150-93DE-4F66-9ED4-E2A1E437C07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188870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62CDE87-A0F6-4E22-829A-2CB91097D9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245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cs-CZ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5B6455-927C-458B-85B1-80C59BA18C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406013"/>
            <a:ext cx="10515600" cy="426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cs-CZ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3BEC58-B218-4697-B065-1C43F9377B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37AEAA-F048-49A2-996B-8851BD433B9B}" type="datetimeFigureOut">
              <a:rPr lang="cs-CZ" smtClean="0"/>
              <a:t>23.01.2022</a:t>
            </a:fld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749EFB-C197-479D-B655-47CF42581F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5D1150-93DE-4F66-9ED4-E2A1E437C07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97305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  <p:sldLayoutId id="2147483655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microsoft.com/office/2018/10/relationships/comments" Target="../comments/modernComment_131_4D36EFB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zlow.pl/dziczyzna/" TargetMode="External"/><Relationship Id="rId7" Type="http://schemas.openxmlformats.org/officeDocument/2006/relationships/image" Target="../media/image42.jpeg"/><Relationship Id="rId2" Type="http://schemas.openxmlformats.org/officeDocument/2006/relationships/hyperlink" Target="http://www.wild-auf-wild.de/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www.predajdiviny.sk/" TargetMode="External"/><Relationship Id="rId5" Type="http://schemas.openxmlformats.org/officeDocument/2006/relationships/hyperlink" Target="http://www.wild-oesterreich.at/" TargetMode="External"/><Relationship Id="rId4" Type="http://schemas.openxmlformats.org/officeDocument/2006/relationships/hyperlink" Target="http://www.wildbox.pl/" TargetMode="Externa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8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esní zvěř">
            <a:extLst>
              <a:ext uri="{FF2B5EF4-FFF2-40B4-BE49-F238E27FC236}">
                <a16:creationId xmlns:a16="http://schemas.microsoft.com/office/drawing/2014/main" id="{8DE2555D-E301-4069-8901-9923A8DF0A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4A1F97D-7D5A-40D6-AA79-DFC3F2A757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4630502"/>
            <a:ext cx="12192000" cy="1828800"/>
          </a:xfrm>
          <a:solidFill>
            <a:schemeClr val="bg1">
              <a:alpha val="57000"/>
            </a:schemeClr>
          </a:solidFill>
        </p:spPr>
        <p:txBody>
          <a:bodyPr anchor="ctr">
            <a:normAutofit/>
          </a:bodyPr>
          <a:lstStyle/>
          <a:p>
            <a:r>
              <a:rPr lang="en-GB" sz="3600" b="1" dirty="0" err="1"/>
              <a:t>Projekt</a:t>
            </a:r>
            <a:r>
              <a:rPr lang="en-GB" sz="3600" b="1" dirty="0"/>
              <a:t> “</a:t>
            </a:r>
            <a:r>
              <a:rPr lang="cs-CZ" sz="3600" b="1" dirty="0"/>
              <a:t>Zvěřina - koordinační a servisní c</a:t>
            </a:r>
            <a:r>
              <a:rPr lang="en-GB" sz="3600" b="1" dirty="0" err="1"/>
              <a:t>entrum</a:t>
            </a:r>
            <a:r>
              <a:rPr lang="en-GB" sz="3600" b="1" dirty="0"/>
              <a:t>”</a:t>
            </a:r>
            <a:br>
              <a:rPr lang="cs-CZ" sz="2400" dirty="0"/>
            </a:br>
            <a:br>
              <a:rPr lang="en-GB" sz="2400" dirty="0"/>
            </a:br>
            <a:r>
              <a:rPr lang="en-GB" sz="2400" dirty="0"/>
              <a:t>P</a:t>
            </a:r>
            <a:r>
              <a:rPr lang="cs-CZ" sz="2400" dirty="0"/>
              <a:t>r</a:t>
            </a:r>
            <a:r>
              <a:rPr lang="en-GB" sz="2400" dirty="0" err="1"/>
              <a:t>ezentace</a:t>
            </a:r>
            <a:r>
              <a:rPr lang="en-GB" sz="2400" dirty="0"/>
              <a:t> </a:t>
            </a:r>
            <a:r>
              <a:rPr lang="en-GB" sz="2400" dirty="0" err="1"/>
              <a:t>aktivit</a:t>
            </a:r>
            <a:r>
              <a:rPr lang="en-GB" sz="2400" dirty="0"/>
              <a:t> a </a:t>
            </a:r>
            <a:r>
              <a:rPr lang="en-GB" sz="2400" dirty="0" err="1"/>
              <a:t>výstupů</a:t>
            </a:r>
            <a:endParaRPr lang="cs-CZ" sz="2400" dirty="0"/>
          </a:p>
        </p:txBody>
      </p:sp>
      <p:pic>
        <p:nvPicPr>
          <p:cNvPr id="4" name="Picture 3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1BDCCBA0-EB18-4F70-BBBE-FC5FA13D8FA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51948" y="5544902"/>
            <a:ext cx="1959482" cy="840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9795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327C0E-6CC5-4A15-838C-B5847E3EA0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400" b="1" dirty="0"/>
              <a:t>Průzkumy 2021 projektu „Centrum Zvěřina“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55EE7B-A2CE-4EB2-BB7C-959BEE8FA1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1070097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dirty="0"/>
              <a:t>Hlavním cílem provedených šetření </a:t>
            </a:r>
            <a:r>
              <a:rPr lang="en-GB" dirty="0" err="1"/>
              <a:t>bylo</a:t>
            </a:r>
            <a:r>
              <a:rPr lang="cs-CZ" dirty="0"/>
              <a:t> zjistit a vzájemně konfrontovat postoje a názory jednotlivých účastníků trhu a </a:t>
            </a:r>
            <a:r>
              <a:rPr lang="cs-CZ" b="1" dirty="0"/>
              <a:t>definovat tzv. “úzká hrdla” a příležitosti pro rozvoj trhu se zvěřinou</a:t>
            </a:r>
            <a:r>
              <a:rPr lang="cs-CZ" dirty="0"/>
              <a:t>.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896DDCA-1457-42F9-A4C4-03A587C93C56}"/>
              </a:ext>
            </a:extLst>
          </p:cNvPr>
          <p:cNvSpPr/>
          <p:nvPr/>
        </p:nvSpPr>
        <p:spPr>
          <a:xfrm>
            <a:off x="3559277" y="3227439"/>
            <a:ext cx="2241755" cy="776748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/>
              <a:t>Producenti zvěřiny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5AEC702-0E54-4F34-8D8A-54551ABD6A9A}"/>
              </a:ext>
            </a:extLst>
          </p:cNvPr>
          <p:cNvSpPr/>
          <p:nvPr/>
        </p:nvSpPr>
        <p:spPr>
          <a:xfrm>
            <a:off x="6567948" y="3237516"/>
            <a:ext cx="2241755" cy="776748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dirty="0"/>
              <a:t>Zpracovatelé zvěřiny/Prodejní kanály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6E091F6-8A2F-426A-9A71-D37AA3983980}"/>
              </a:ext>
            </a:extLst>
          </p:cNvPr>
          <p:cNvSpPr/>
          <p:nvPr/>
        </p:nvSpPr>
        <p:spPr>
          <a:xfrm>
            <a:off x="3559278" y="4655575"/>
            <a:ext cx="2241755" cy="776748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/>
              <a:t>Konzumenti zvěřiny - veřejnost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C8D8377-2799-441D-80C6-C3C25376A9BB}"/>
              </a:ext>
            </a:extLst>
          </p:cNvPr>
          <p:cNvSpPr/>
          <p:nvPr/>
        </p:nvSpPr>
        <p:spPr>
          <a:xfrm>
            <a:off x="6567950" y="4665652"/>
            <a:ext cx="2241755" cy="776748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/>
              <a:t>Gastro provozy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21FEB86-982A-4EEF-85CD-50DEBEE5E339}"/>
              </a:ext>
            </a:extLst>
          </p:cNvPr>
          <p:cNvSpPr txBox="1"/>
          <p:nvPr/>
        </p:nvSpPr>
        <p:spPr>
          <a:xfrm>
            <a:off x="1026298" y="3323425"/>
            <a:ext cx="17365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/>
              <a:t>Online dotazník</a:t>
            </a:r>
          </a:p>
          <a:p>
            <a:r>
              <a:rPr lang="cs-CZ" sz="1600"/>
              <a:t>(175 respondentů)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FB2C64E-8834-4AB2-8487-415D3DAD1680}"/>
              </a:ext>
            </a:extLst>
          </p:cNvPr>
          <p:cNvSpPr txBox="1"/>
          <p:nvPr/>
        </p:nvSpPr>
        <p:spPr>
          <a:xfrm>
            <a:off x="1026298" y="4791380"/>
            <a:ext cx="23848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/>
              <a:t>Online dotazník - agentura</a:t>
            </a:r>
          </a:p>
          <a:p>
            <a:r>
              <a:rPr lang="cs-CZ" sz="1600" dirty="0"/>
              <a:t>(523 respondentů)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66C7CF4-7B64-4AE7-92A4-3735273846DD}"/>
              </a:ext>
            </a:extLst>
          </p:cNvPr>
          <p:cNvSpPr txBox="1"/>
          <p:nvPr/>
        </p:nvSpPr>
        <p:spPr>
          <a:xfrm>
            <a:off x="9163066" y="4712233"/>
            <a:ext cx="16159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/>
              <a:t>Osobní pohovory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6607624-D6B7-4281-84F8-7F646152C2F8}"/>
              </a:ext>
            </a:extLst>
          </p:cNvPr>
          <p:cNvSpPr txBox="1"/>
          <p:nvPr/>
        </p:nvSpPr>
        <p:spPr>
          <a:xfrm>
            <a:off x="9163066" y="3284096"/>
            <a:ext cx="16159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/>
              <a:t>Osobní pohovory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328EBB4E-BE5E-4867-BCFE-3B5561CA1281}"/>
              </a:ext>
            </a:extLst>
          </p:cNvPr>
          <p:cNvCxnSpPr>
            <a:cxnSpLocks/>
            <a:stCxn id="7" idx="3"/>
            <a:endCxn id="8" idx="1"/>
          </p:cNvCxnSpPr>
          <p:nvPr/>
        </p:nvCxnSpPr>
        <p:spPr>
          <a:xfrm>
            <a:off x="5801032" y="3615813"/>
            <a:ext cx="766916" cy="1007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1C4C507E-3913-49F5-8080-85207014E804}"/>
              </a:ext>
            </a:extLst>
          </p:cNvPr>
          <p:cNvCxnSpPr>
            <a:cxnSpLocks/>
            <a:stCxn id="7" idx="3"/>
            <a:endCxn id="10" idx="1"/>
          </p:cNvCxnSpPr>
          <p:nvPr/>
        </p:nvCxnSpPr>
        <p:spPr>
          <a:xfrm>
            <a:off x="5801032" y="3615813"/>
            <a:ext cx="766918" cy="143821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4244713E-585D-47D3-907C-D018B676CC57}"/>
              </a:ext>
            </a:extLst>
          </p:cNvPr>
          <p:cNvCxnSpPr>
            <a:cxnSpLocks/>
            <a:stCxn id="7" idx="2"/>
            <a:endCxn id="9" idx="0"/>
          </p:cNvCxnSpPr>
          <p:nvPr/>
        </p:nvCxnSpPr>
        <p:spPr>
          <a:xfrm>
            <a:off x="4680155" y="4004187"/>
            <a:ext cx="1" cy="65138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A14904AE-E8C2-481D-8103-E6C9555A9021}"/>
              </a:ext>
            </a:extLst>
          </p:cNvPr>
          <p:cNvCxnSpPr>
            <a:cxnSpLocks/>
            <a:stCxn id="8" idx="1"/>
            <a:endCxn id="9" idx="3"/>
          </p:cNvCxnSpPr>
          <p:nvPr/>
        </p:nvCxnSpPr>
        <p:spPr>
          <a:xfrm flipH="1">
            <a:off x="5801033" y="3625890"/>
            <a:ext cx="766915" cy="141805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EE6DBA5F-7419-4995-8925-26E37110DDD9}"/>
              </a:ext>
            </a:extLst>
          </p:cNvPr>
          <p:cNvCxnSpPr>
            <a:cxnSpLocks/>
            <a:stCxn id="8" idx="2"/>
            <a:endCxn id="10" idx="0"/>
          </p:cNvCxnSpPr>
          <p:nvPr/>
        </p:nvCxnSpPr>
        <p:spPr>
          <a:xfrm>
            <a:off x="7688826" y="4014264"/>
            <a:ext cx="2" cy="65138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90DB5BE2-7BBA-4AC5-808B-42674E654DF3}"/>
              </a:ext>
            </a:extLst>
          </p:cNvPr>
          <p:cNvCxnSpPr>
            <a:cxnSpLocks/>
            <a:stCxn id="10" idx="1"/>
            <a:endCxn id="9" idx="3"/>
          </p:cNvCxnSpPr>
          <p:nvPr/>
        </p:nvCxnSpPr>
        <p:spPr>
          <a:xfrm flipH="1" flipV="1">
            <a:off x="5801033" y="5043949"/>
            <a:ext cx="766917" cy="1007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89542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2AD521-D722-401D-84CA-FCB3EE533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400" b="1" dirty="0"/>
              <a:t>Cíle průzkumů: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7A9DEB-F769-430A-9A56-ED8810A8C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00000"/>
              </a:lnSpc>
            </a:pPr>
            <a:r>
              <a:rPr lang="cs-CZ" dirty="0"/>
              <a:t>Zjistit, zda a v čem se shodují a liší požadavky a očekávání účastníků trhu z hlediska produktu:</a:t>
            </a:r>
          </a:p>
          <a:p>
            <a:pPr lvl="1"/>
            <a:r>
              <a:rPr lang="cs-CZ" dirty="0"/>
              <a:t>Cena</a:t>
            </a:r>
          </a:p>
          <a:p>
            <a:pPr lvl="1"/>
            <a:r>
              <a:rPr lang="cs-CZ" dirty="0"/>
              <a:t>Formát / kvalita</a:t>
            </a:r>
          </a:p>
          <a:p>
            <a:pPr lvl="1"/>
            <a:r>
              <a:rPr lang="cs-CZ" dirty="0"/>
              <a:t>Objem a čas</a:t>
            </a:r>
          </a:p>
          <a:p>
            <a:pPr lvl="1"/>
            <a:r>
              <a:rPr lang="cs-CZ" dirty="0"/>
              <a:t>Distribuční kanály</a:t>
            </a:r>
          </a:p>
          <a:p>
            <a:pPr lvl="1"/>
            <a:endParaRPr lang="cs-CZ" dirty="0"/>
          </a:p>
          <a:p>
            <a:pPr>
              <a:lnSpc>
                <a:spcPct val="100000"/>
              </a:lnSpc>
            </a:pPr>
            <a:r>
              <a:rPr lang="cs-CZ" dirty="0"/>
              <a:t>Zjistit, jak se podle názorů/zkušeností účastníků trhu vyvíjí trh se zvěřinou (a jaký dopad na něj měla pandemie) – zda dochází k růstu, stagnaci či poklesu a proč.</a:t>
            </a:r>
          </a:p>
          <a:p>
            <a:pPr>
              <a:lnSpc>
                <a:spcPct val="100000"/>
              </a:lnSpc>
            </a:pPr>
            <a:r>
              <a:rPr lang="cs-CZ" dirty="0"/>
              <a:t>Zjistit, v čem spatřují účastníci trhu hlavní bariéry, omezující zvýšení prodeje zvěřiny</a:t>
            </a:r>
          </a:p>
          <a:p>
            <a:pPr>
              <a:lnSpc>
                <a:spcPct val="100000"/>
              </a:lnSpc>
            </a:pPr>
            <a:r>
              <a:rPr lang="cs-CZ" dirty="0"/>
              <a:t>Zjistit, v čem spatřují hlavní příležitosti pro zvýšení prodeje zvěřiny</a:t>
            </a:r>
          </a:p>
          <a:p>
            <a:pPr>
              <a:lnSpc>
                <a:spcPct val="100000"/>
              </a:lnSpc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115470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7178-B69A-4C7B-90D8-1125667201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cs-CZ" sz="2400" b="1" dirty="0" err="1"/>
              <a:t>Stakeholders</a:t>
            </a:r>
            <a:r>
              <a:rPr lang="cs-CZ" sz="2400" b="1" dirty="0"/>
              <a:t> – cílové skupiny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44795F-5CA8-4010-A90B-AFB8552F0C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00000"/>
              </a:lnSpc>
            </a:pPr>
            <a:r>
              <a:rPr lang="cs-CZ" dirty="0"/>
              <a:t>Vlastníci a správci lesních majetků</a:t>
            </a:r>
            <a:endParaRPr lang="en-GB" dirty="0"/>
          </a:p>
          <a:p>
            <a:pPr>
              <a:lnSpc>
                <a:spcPct val="100000"/>
              </a:lnSpc>
            </a:pPr>
            <a:r>
              <a:rPr lang="cs-CZ" dirty="0"/>
              <a:t>Členové ČMMJ</a:t>
            </a:r>
            <a:endParaRPr lang="en-GB" dirty="0"/>
          </a:p>
          <a:p>
            <a:pPr>
              <a:lnSpc>
                <a:spcPct val="100000"/>
              </a:lnSpc>
            </a:pPr>
            <a:r>
              <a:rPr lang="cs-CZ" dirty="0"/>
              <a:t>Zpracovatelé a distributoři zvěřiny</a:t>
            </a:r>
            <a:endParaRPr lang="en-GB" dirty="0"/>
          </a:p>
          <a:p>
            <a:pPr>
              <a:lnSpc>
                <a:spcPct val="100000"/>
              </a:lnSpc>
            </a:pPr>
            <a:r>
              <a:rPr lang="cs-CZ" dirty="0"/>
              <a:t>Ministerstvo zemědělství + ministerstvo obrany</a:t>
            </a:r>
            <a:endParaRPr lang="en-GB" dirty="0"/>
          </a:p>
          <a:p>
            <a:pPr>
              <a:lnSpc>
                <a:spcPct val="100000"/>
              </a:lnSpc>
            </a:pPr>
            <a:r>
              <a:rPr lang="cs-CZ" dirty="0"/>
              <a:t>Agrární komora, Potravinářská komora, LDK</a:t>
            </a:r>
          </a:p>
        </p:txBody>
      </p:sp>
    </p:spTree>
    <p:extLst>
      <p:ext uri="{BB962C8B-B14F-4D97-AF65-F5344CB8AC3E}">
        <p14:creationId xmlns:p14="http://schemas.microsoft.com/office/powerpoint/2010/main" val="870458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B23407-3057-4D00-AE22-E689DFD016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400" b="1" dirty="0"/>
              <a:t>Potenciální dopad a význam činnosti Centra Zvěřina pro: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FB7709-7A39-436B-BC9C-1B22215BE9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cs-CZ" sz="1800" b="1" dirty="0"/>
              <a:t>Vlastníky a správce lesních majetků</a:t>
            </a:r>
            <a:r>
              <a:rPr lang="cs-CZ" sz="1800" dirty="0"/>
              <a:t> – snížení nákladů na zalesňování</a:t>
            </a:r>
            <a:r>
              <a:rPr lang="en-GB" sz="1800" dirty="0"/>
              <a:t>, </a:t>
            </a:r>
            <a:r>
              <a:rPr lang="cs-CZ" sz="1800" dirty="0"/>
              <a:t>lukrativnější odbyt zvěřiny z honiteb, vyšší motivace k lovu a efektivnější redukce přemnožené spárkaté zvěře</a:t>
            </a:r>
            <a:endParaRPr lang="en-GB" sz="1800" dirty="0"/>
          </a:p>
          <a:p>
            <a:pPr>
              <a:lnSpc>
                <a:spcPct val="100000"/>
              </a:lnSpc>
            </a:pPr>
            <a:r>
              <a:rPr lang="cs-CZ" b="1" dirty="0"/>
              <a:t>Stát/ministerstvo</a:t>
            </a:r>
            <a:r>
              <a:rPr lang="cs-CZ" dirty="0"/>
              <a:t> – informace z průzkumů na podporu rozhodovacích procesů SSM, nezanedbatelný </a:t>
            </a:r>
            <a:r>
              <a:rPr lang="en-GB" dirty="0" err="1"/>
              <a:t>ekologický</a:t>
            </a:r>
            <a:r>
              <a:rPr lang="en-GB" dirty="0"/>
              <a:t> </a:t>
            </a:r>
            <a:r>
              <a:rPr lang="cs-CZ" dirty="0"/>
              <a:t>i</a:t>
            </a:r>
            <a:r>
              <a:rPr lang="en-GB" dirty="0"/>
              <a:t> </a:t>
            </a:r>
            <a:r>
              <a:rPr lang="en-GB" dirty="0" err="1"/>
              <a:t>ekonomický</a:t>
            </a:r>
            <a:r>
              <a:rPr lang="en-GB" dirty="0"/>
              <a:t> </a:t>
            </a:r>
            <a:r>
              <a:rPr lang="cs-CZ" dirty="0"/>
              <a:t>aspekt</a:t>
            </a:r>
            <a:r>
              <a:rPr lang="en-GB" dirty="0"/>
              <a:t>, </a:t>
            </a:r>
            <a:r>
              <a:rPr lang="cs-CZ" dirty="0"/>
              <a:t>složka pro potravinovou soběstačnost, </a:t>
            </a:r>
          </a:p>
          <a:p>
            <a:pPr>
              <a:lnSpc>
                <a:spcPct val="100000"/>
              </a:lnSpc>
            </a:pPr>
            <a:r>
              <a:rPr lang="cs-CZ" sz="1800" b="1" dirty="0"/>
              <a:t>Myslivecké spolky </a:t>
            </a:r>
            <a:r>
              <a:rPr lang="cs-CZ" sz="1800" dirty="0"/>
              <a:t>– odbyt zvěřiny, finanční příjem</a:t>
            </a:r>
            <a:r>
              <a:rPr lang="en-GB" sz="1800" dirty="0"/>
              <a:t>, </a:t>
            </a:r>
            <a:r>
              <a:rPr lang="en-GB" sz="1800" dirty="0" err="1"/>
              <a:t>plnění</a:t>
            </a:r>
            <a:r>
              <a:rPr lang="en-GB" sz="1800" dirty="0"/>
              <a:t> </a:t>
            </a:r>
            <a:r>
              <a:rPr lang="en-GB" sz="1800" dirty="0" err="1"/>
              <a:t>plánů</a:t>
            </a:r>
            <a:r>
              <a:rPr lang="en-GB" sz="1800" dirty="0"/>
              <a:t> </a:t>
            </a:r>
            <a:r>
              <a:rPr lang="en-GB" sz="1800" dirty="0" err="1"/>
              <a:t>lovu</a:t>
            </a:r>
            <a:endParaRPr lang="cs-CZ" sz="1800" dirty="0"/>
          </a:p>
          <a:p>
            <a:pPr>
              <a:lnSpc>
                <a:spcPct val="100000"/>
              </a:lnSpc>
            </a:pPr>
            <a:r>
              <a:rPr lang="en-GB" sz="1800" b="1" dirty="0" err="1"/>
              <a:t>Zpracovatel</a:t>
            </a:r>
            <a:r>
              <a:rPr lang="cs-CZ" sz="1800" b="1" dirty="0"/>
              <a:t>e</a:t>
            </a:r>
            <a:r>
              <a:rPr lang="en-GB" sz="1800" b="1" dirty="0"/>
              <a:t> a </a:t>
            </a:r>
            <a:r>
              <a:rPr lang="en-GB" sz="1800" b="1" dirty="0" err="1"/>
              <a:t>distributo</a:t>
            </a:r>
            <a:r>
              <a:rPr lang="cs-CZ" sz="1800" b="1" dirty="0" err="1"/>
              <a:t>ry</a:t>
            </a:r>
            <a:r>
              <a:rPr lang="en-GB" sz="1800" dirty="0"/>
              <a:t> – </a:t>
            </a:r>
            <a:r>
              <a:rPr lang="en-GB" sz="1800" dirty="0" err="1"/>
              <a:t>udržení</a:t>
            </a:r>
            <a:r>
              <a:rPr lang="en-GB" sz="1800" dirty="0"/>
              <a:t> </a:t>
            </a:r>
            <a:r>
              <a:rPr lang="en-GB" sz="1800" dirty="0" err="1"/>
              <a:t>odbytu</a:t>
            </a:r>
            <a:r>
              <a:rPr lang="en-GB" sz="1800" dirty="0"/>
              <a:t>, </a:t>
            </a:r>
            <a:r>
              <a:rPr lang="en-GB" sz="1800" dirty="0" err="1"/>
              <a:t>zaměstnanost</a:t>
            </a:r>
            <a:r>
              <a:rPr lang="cs-CZ" sz="1800" dirty="0"/>
              <a:t>, nové příležitosti na trhu</a:t>
            </a:r>
          </a:p>
          <a:p>
            <a:pPr>
              <a:lnSpc>
                <a:spcPct val="100000"/>
              </a:lnSpc>
            </a:pPr>
            <a:r>
              <a:rPr lang="cs-CZ" sz="1800" b="1" dirty="0"/>
              <a:t>Nejširší veřejnost</a:t>
            </a:r>
            <a:r>
              <a:rPr lang="cs-CZ" sz="1800" dirty="0"/>
              <a:t> – další alternativa zdravého „</a:t>
            </a:r>
            <a:r>
              <a:rPr lang="cs-CZ" sz="1800" dirty="0" err="1"/>
              <a:t>biojídla</a:t>
            </a:r>
            <a:r>
              <a:rPr lang="cs-CZ" sz="1800" dirty="0"/>
              <a:t>“</a:t>
            </a:r>
          </a:p>
          <a:p>
            <a:pPr>
              <a:lnSpc>
                <a:spcPct val="100000"/>
              </a:lnSpc>
            </a:pPr>
            <a:r>
              <a:rPr lang="cs-CZ" sz="1800" b="1" dirty="0"/>
              <a:t>Účastníky silničního provozu </a:t>
            </a:r>
            <a:r>
              <a:rPr lang="cs-CZ" sz="1800" dirty="0"/>
              <a:t>– méně nehod se zvěří</a:t>
            </a:r>
          </a:p>
          <a:p>
            <a:pPr>
              <a:lnSpc>
                <a:spcPct val="100000"/>
              </a:lnSpc>
            </a:pPr>
            <a:r>
              <a:rPr lang="cs-CZ" sz="1800" b="1" dirty="0"/>
              <a:t>Města / regiony</a:t>
            </a:r>
            <a:r>
              <a:rPr lang="cs-CZ" sz="1800" dirty="0"/>
              <a:t> – podpora </a:t>
            </a:r>
            <a:r>
              <a:rPr lang="cs-CZ" sz="1800" dirty="0" err="1"/>
              <a:t>gastroturismu</a:t>
            </a:r>
            <a:endParaRPr lang="en-GB" sz="1800" dirty="0"/>
          </a:p>
          <a:p>
            <a:pPr>
              <a:lnSpc>
                <a:spcPct val="100000"/>
              </a:lnSpc>
            </a:pPr>
            <a:r>
              <a:rPr lang="en-GB" sz="1800" b="1" dirty="0"/>
              <a:t>Gastro segment </a:t>
            </a:r>
            <a:r>
              <a:rPr lang="en-GB" sz="1800" dirty="0"/>
              <a:t>–</a:t>
            </a:r>
            <a:r>
              <a:rPr lang="cs-CZ" sz="1800" dirty="0"/>
              <a:t> zpestření nabídky v jídelníčku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658124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093E0A6-439C-40E0-A499-23A7343EE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16711"/>
            <a:ext cx="10515600" cy="82457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GB" sz="3200" b="1" dirty="0"/>
              <a:t>2</a:t>
            </a:r>
            <a:r>
              <a:rPr lang="en-GB" dirty="0"/>
              <a:t>. </a:t>
            </a:r>
            <a:r>
              <a:rPr lang="cs-CZ" sz="3200" b="1" dirty="0"/>
              <a:t>Základní pohled na situaci v ČR</a:t>
            </a:r>
            <a:endParaRPr lang="en-GB" sz="3200" b="1" dirty="0"/>
          </a:p>
        </p:txBody>
      </p:sp>
    </p:spTree>
    <p:extLst>
      <p:ext uri="{BB962C8B-B14F-4D97-AF65-F5344CB8AC3E}">
        <p14:creationId xmlns:p14="http://schemas.microsoft.com/office/powerpoint/2010/main" val="41168920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D57790-EE20-4F82-99A8-CFC739F2A3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400" b="1" dirty="0" err="1"/>
              <a:t>Produkce</a:t>
            </a:r>
            <a:r>
              <a:rPr lang="en-GB" sz="2400" b="1" dirty="0"/>
              <a:t> </a:t>
            </a:r>
            <a:r>
              <a:rPr lang="en-GB" sz="2400" b="1" dirty="0" err="1"/>
              <a:t>zvěřiny</a:t>
            </a:r>
            <a:r>
              <a:rPr lang="en-GB" sz="2400" b="1" dirty="0"/>
              <a:t> v ČR</a:t>
            </a:r>
            <a:endParaRPr lang="cs-CZ" sz="24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CEDA592-08AC-4016-819B-3911CBF7D8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503" y="1970876"/>
            <a:ext cx="10726994" cy="321809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6A463A2-A130-4C6C-9888-4827197FD9EF}"/>
              </a:ext>
            </a:extLst>
          </p:cNvPr>
          <p:cNvSpPr txBox="1"/>
          <p:nvPr/>
        </p:nvSpPr>
        <p:spPr>
          <a:xfrm>
            <a:off x="838200" y="5328728"/>
            <a:ext cx="29606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i="1" dirty="0" err="1"/>
              <a:t>Zdroj</a:t>
            </a:r>
            <a:r>
              <a:rPr lang="en-GB" sz="1200" i="1" dirty="0"/>
              <a:t>: ČSÚ – Stav a </a:t>
            </a:r>
            <a:r>
              <a:rPr lang="en-GB" sz="1200" i="1" dirty="0" err="1"/>
              <a:t>lov</a:t>
            </a:r>
            <a:r>
              <a:rPr lang="en-GB" sz="1200" i="1" dirty="0"/>
              <a:t> </a:t>
            </a:r>
            <a:r>
              <a:rPr lang="en-GB" sz="1200" i="1" dirty="0" err="1"/>
              <a:t>hlavních</a:t>
            </a:r>
            <a:r>
              <a:rPr lang="en-GB" sz="1200" i="1" dirty="0"/>
              <a:t> </a:t>
            </a:r>
            <a:r>
              <a:rPr lang="en-GB" sz="1200" i="1" dirty="0" err="1"/>
              <a:t>druhů</a:t>
            </a:r>
            <a:r>
              <a:rPr lang="en-GB" sz="1200" i="1" dirty="0"/>
              <a:t> </a:t>
            </a:r>
            <a:r>
              <a:rPr lang="en-GB" sz="1200" i="1" dirty="0" err="1"/>
              <a:t>zvě</a:t>
            </a:r>
            <a:r>
              <a:rPr lang="cs-CZ" sz="1200" i="1" dirty="0" err="1"/>
              <a:t>ře</a:t>
            </a:r>
            <a:endParaRPr lang="cs-CZ" sz="1200" i="1" dirty="0"/>
          </a:p>
        </p:txBody>
      </p:sp>
    </p:spTree>
    <p:extLst>
      <p:ext uri="{BB962C8B-B14F-4D97-AF65-F5344CB8AC3E}">
        <p14:creationId xmlns:p14="http://schemas.microsoft.com/office/powerpoint/2010/main" val="37892739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A15956D-1E45-4F10-99A3-BA6442C260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562" y="927748"/>
            <a:ext cx="10753022" cy="511664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780EA8E-84A6-4F2D-9F26-DD6ED06E9710}"/>
              </a:ext>
            </a:extLst>
          </p:cNvPr>
          <p:cNvSpPr txBox="1"/>
          <p:nvPr/>
        </p:nvSpPr>
        <p:spPr>
          <a:xfrm>
            <a:off x="326923" y="5767395"/>
            <a:ext cx="9991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i="1" dirty="0" err="1"/>
              <a:t>Zdroj</a:t>
            </a:r>
            <a:r>
              <a:rPr lang="en-GB" sz="1200" i="1" dirty="0"/>
              <a:t>: SVS</a:t>
            </a:r>
            <a:r>
              <a:rPr lang="cs-CZ" sz="1200" i="1" dirty="0"/>
              <a:t> </a:t>
            </a:r>
            <a:r>
              <a:rPr lang="en-GB" sz="1200" i="1" dirty="0"/>
              <a:t>ČR</a:t>
            </a:r>
            <a:endParaRPr lang="cs-CZ" sz="1200" i="1" dirty="0"/>
          </a:p>
        </p:txBody>
      </p:sp>
    </p:spTree>
    <p:extLst>
      <p:ext uri="{BB962C8B-B14F-4D97-AF65-F5344CB8AC3E}">
        <p14:creationId xmlns:p14="http://schemas.microsoft.com/office/powerpoint/2010/main" val="42390992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818854B-F9F3-40A4-B490-69BAF23F8F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923" y="813606"/>
            <a:ext cx="11149781" cy="478363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5CB6774-09AB-4DE1-8364-168E0F8F8652}"/>
              </a:ext>
            </a:extLst>
          </p:cNvPr>
          <p:cNvSpPr txBox="1"/>
          <p:nvPr/>
        </p:nvSpPr>
        <p:spPr>
          <a:xfrm>
            <a:off x="326923" y="5767395"/>
            <a:ext cx="9991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i="1" dirty="0" err="1"/>
              <a:t>Zdroj</a:t>
            </a:r>
            <a:r>
              <a:rPr lang="en-GB" sz="1200" i="1" dirty="0"/>
              <a:t>: SVS</a:t>
            </a:r>
            <a:r>
              <a:rPr lang="cs-CZ" sz="1200" i="1" dirty="0"/>
              <a:t> </a:t>
            </a:r>
            <a:r>
              <a:rPr lang="en-GB" sz="1200" i="1" dirty="0"/>
              <a:t>ČR</a:t>
            </a:r>
            <a:endParaRPr lang="cs-CZ" sz="1200" i="1" dirty="0"/>
          </a:p>
        </p:txBody>
      </p:sp>
    </p:spTree>
    <p:extLst>
      <p:ext uri="{BB962C8B-B14F-4D97-AF65-F5344CB8AC3E}">
        <p14:creationId xmlns:p14="http://schemas.microsoft.com/office/powerpoint/2010/main" val="22820419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A8C1696-2F31-4868-8DC1-8809C41FE0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6954" y="1149452"/>
            <a:ext cx="8071977" cy="4801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0195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E07BA7-790A-41E9-9C28-7418FE5A77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400" b="1" dirty="0" err="1"/>
              <a:t>Importy</a:t>
            </a:r>
            <a:r>
              <a:rPr lang="en-GB" sz="2400" b="1" dirty="0"/>
              <a:t> </a:t>
            </a:r>
            <a:r>
              <a:rPr lang="en-GB" sz="2400" b="1" dirty="0" err="1"/>
              <a:t>zvěřiny</a:t>
            </a:r>
            <a:r>
              <a:rPr lang="en-GB" sz="2400" b="1" dirty="0"/>
              <a:t> do ČR</a:t>
            </a:r>
            <a:endParaRPr lang="cs-CZ" sz="24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7880FE9-F544-465E-A244-A5B38B5287E7}"/>
              </a:ext>
            </a:extLst>
          </p:cNvPr>
          <p:cNvSpPr txBox="1"/>
          <p:nvPr/>
        </p:nvSpPr>
        <p:spPr>
          <a:xfrm>
            <a:off x="5679379" y="6138066"/>
            <a:ext cx="8332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err="1"/>
              <a:t>Zdroj</a:t>
            </a:r>
            <a:r>
              <a:rPr lang="en-GB" sz="1200" dirty="0"/>
              <a:t>: ČSÚ</a:t>
            </a:r>
            <a:endParaRPr lang="cs-CZ" sz="1200" dirty="0"/>
          </a:p>
        </p:txBody>
      </p:sp>
      <p:graphicFrame>
        <p:nvGraphicFramePr>
          <p:cNvPr id="6" name="Graf 4">
            <a:extLst>
              <a:ext uri="{FF2B5EF4-FFF2-40B4-BE49-F238E27FC236}">
                <a16:creationId xmlns:a16="http://schemas.microsoft.com/office/drawing/2014/main" id="{93425379-58F4-493E-8451-AA4A5EA8912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7371746"/>
              </p:ext>
            </p:extLst>
          </p:nvPr>
        </p:nvGraphicFramePr>
        <p:xfrm>
          <a:off x="2514600" y="1726243"/>
          <a:ext cx="7162800" cy="44272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8840646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74B13-BB00-4CFD-97E7-F47B7F799F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Obsah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1664A0-7F29-49D1-A99B-B3F42F30D9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98825"/>
            <a:ext cx="10515600" cy="4782310"/>
          </a:xfrm>
        </p:spPr>
        <p:txBody>
          <a:bodyPr>
            <a:normAutofit fontScale="92500" lnSpcReduction="10000"/>
          </a:bodyPr>
          <a:lstStyle/>
          <a:p>
            <a:pPr marL="342900" indent="-342900">
              <a:buFont typeface="+mj-lt"/>
              <a:buAutoNum type="arabicPeriod"/>
            </a:pPr>
            <a:r>
              <a:rPr lang="cs-CZ" dirty="0"/>
              <a:t>Představení projektu “Zvěřina – koordinační a servisní centrum“, podpořeného v rámci dotace pro NNO</a:t>
            </a:r>
          </a:p>
          <a:p>
            <a:pPr lvl="1"/>
            <a:r>
              <a:rPr lang="cs-CZ" dirty="0"/>
              <a:t>Důvod vzniku</a:t>
            </a:r>
          </a:p>
          <a:p>
            <a:pPr lvl="1"/>
            <a:r>
              <a:rPr lang="cs-CZ" dirty="0"/>
              <a:t>Cíle centra</a:t>
            </a:r>
          </a:p>
          <a:p>
            <a:pPr lvl="1"/>
            <a:r>
              <a:rPr lang="cs-CZ" dirty="0"/>
              <a:t>Výstupy v roce 2021</a:t>
            </a:r>
          </a:p>
          <a:p>
            <a:endParaRPr lang="cs-CZ" dirty="0"/>
          </a:p>
          <a:p>
            <a:pPr marL="342900" indent="-342900">
              <a:buFont typeface="+mj-lt"/>
              <a:buAutoNum type="arabicPeriod" startAt="2"/>
            </a:pPr>
            <a:r>
              <a:rPr lang="cs-CZ" dirty="0"/>
              <a:t>Základní pohled na situaci v ČR:</a:t>
            </a:r>
          </a:p>
          <a:p>
            <a:pPr lvl="1"/>
            <a:r>
              <a:rPr lang="cs-CZ" dirty="0"/>
              <a:t>Účastníci trhu a </a:t>
            </a:r>
            <a:r>
              <a:rPr lang="en-GB" dirty="0" err="1"/>
              <a:t>zainteresované</a:t>
            </a:r>
            <a:r>
              <a:rPr lang="en-GB" dirty="0"/>
              <a:t> </a:t>
            </a:r>
            <a:r>
              <a:rPr lang="en-GB" dirty="0" err="1"/>
              <a:t>strany</a:t>
            </a:r>
            <a:r>
              <a:rPr lang="en-GB" dirty="0"/>
              <a:t> (stakeholders)</a:t>
            </a:r>
            <a:endParaRPr lang="cs-CZ" dirty="0"/>
          </a:p>
          <a:p>
            <a:pPr lvl="1"/>
            <a:r>
              <a:rPr lang="cs-CZ" dirty="0"/>
              <a:t>Postoje a cíle ve vztahu ke zvěřině - ekologický, ekonomický, zdravotní</a:t>
            </a:r>
          </a:p>
          <a:p>
            <a:pPr lvl="1"/>
            <a:r>
              <a:rPr lang="cs-CZ" dirty="0"/>
              <a:t>Roční produkce zvěřiny v ČR a trendy</a:t>
            </a:r>
          </a:p>
          <a:p>
            <a:pPr lvl="1"/>
            <a:r>
              <a:rPr lang="cs-CZ" dirty="0"/>
              <a:t>Roční objemy exportu a importu zvěřiny a predikce vývoje</a:t>
            </a:r>
            <a:br>
              <a:rPr lang="cs-CZ" dirty="0"/>
            </a:br>
            <a:endParaRPr lang="cs-CZ" dirty="0"/>
          </a:p>
          <a:p>
            <a:pPr marL="342900" indent="-342900">
              <a:buFont typeface="+mj-lt"/>
              <a:buAutoNum type="arabicPeriod" startAt="3"/>
            </a:pPr>
            <a:r>
              <a:rPr lang="cs-CZ" dirty="0"/>
              <a:t>Trh se zvěřinou v evropském kontextu – nabídka a poptávka, export/import, regulace, podpora</a:t>
            </a:r>
          </a:p>
          <a:p>
            <a:pPr marL="342900" indent="-342900">
              <a:buFont typeface="+mj-lt"/>
              <a:buAutoNum type="arabicPeriod" startAt="3"/>
            </a:pPr>
            <a:r>
              <a:rPr lang="cs-CZ" dirty="0"/>
              <a:t>Pohled myslivců (nájemců honiteb) na trh se zvěřinou v ČR – výstupy výzkumu</a:t>
            </a:r>
          </a:p>
          <a:p>
            <a:pPr marL="342900" indent="-342900">
              <a:buFont typeface="+mj-lt"/>
              <a:buAutoNum type="arabicPeriod" startAt="3"/>
            </a:pPr>
            <a:r>
              <a:rPr lang="cs-CZ" dirty="0"/>
              <a:t>Postoj českých spotřebitelů (domácností) k přípravě a konzumaci zvěřiny – výstupy výzkumu</a:t>
            </a:r>
          </a:p>
          <a:p>
            <a:pPr marL="342900" indent="-342900">
              <a:buFont typeface="+mj-lt"/>
              <a:buAutoNum type="arabicPeriod" startAt="3"/>
            </a:pPr>
            <a:r>
              <a:rPr lang="cs-CZ" dirty="0"/>
              <a:t>Postoj gastro segmentu v ČR ke zvěřině – výstupy z konzultací</a:t>
            </a:r>
          </a:p>
          <a:p>
            <a:pPr marL="342900" indent="-342900">
              <a:buFont typeface="+mj-lt"/>
              <a:buAutoNum type="arabicPeriod" startAt="3"/>
            </a:pPr>
            <a:r>
              <a:rPr lang="cs-CZ" dirty="0"/>
              <a:t>Pohled velkoodběratelů/zpracovatelů na trh se zvěřinou – výstupy z konzultací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0965371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E07BA7-790A-41E9-9C28-7418FE5A77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400" b="1" dirty="0" err="1"/>
              <a:t>Importy</a:t>
            </a:r>
            <a:r>
              <a:rPr lang="en-GB" sz="2400" b="1" dirty="0"/>
              <a:t> </a:t>
            </a:r>
            <a:r>
              <a:rPr lang="en-GB" sz="2400" b="1" dirty="0" err="1"/>
              <a:t>zvěřiny</a:t>
            </a:r>
            <a:r>
              <a:rPr lang="en-GB" sz="2400" b="1" dirty="0"/>
              <a:t> do ČR</a:t>
            </a:r>
            <a:r>
              <a:rPr lang="cs-CZ" sz="2400" b="1" dirty="0"/>
              <a:t> ze zemí EU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6C4DEA0F-386F-4669-BACC-14E3E2155DC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95308816"/>
              </p:ext>
            </p:extLst>
          </p:nvPr>
        </p:nvGraphicFramePr>
        <p:xfrm>
          <a:off x="2259083" y="1631018"/>
          <a:ext cx="7022567" cy="47561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A7880FE9-F544-465E-A244-A5B38B5287E7}"/>
              </a:ext>
            </a:extLst>
          </p:cNvPr>
          <p:cNvSpPr txBox="1"/>
          <p:nvPr/>
        </p:nvSpPr>
        <p:spPr>
          <a:xfrm>
            <a:off x="4188330" y="6473694"/>
            <a:ext cx="38795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err="1"/>
              <a:t>Zdroj</a:t>
            </a:r>
            <a:r>
              <a:rPr lang="en-GB" sz="1200" dirty="0"/>
              <a:t>: </a:t>
            </a:r>
            <a:r>
              <a:rPr lang="cs-CZ" sz="1200" dirty="0"/>
              <a:t>S</a:t>
            </a:r>
            <a:r>
              <a:rPr lang="en-GB" sz="1200" dirty="0"/>
              <a:t>VS – </a:t>
            </a:r>
            <a:r>
              <a:rPr lang="en-GB" sz="1200" dirty="0" err="1"/>
              <a:t>výč</a:t>
            </a:r>
            <a:r>
              <a:rPr lang="cs-CZ" sz="1200" dirty="0"/>
              <a:t>t</a:t>
            </a:r>
            <a:r>
              <a:rPr lang="en-GB" sz="1200" dirty="0" err="1"/>
              <a:t>ová</a:t>
            </a:r>
            <a:r>
              <a:rPr lang="en-GB" sz="1200" dirty="0"/>
              <a:t> </a:t>
            </a:r>
            <a:r>
              <a:rPr lang="en-GB" sz="1200" dirty="0" err="1"/>
              <a:t>sestava</a:t>
            </a:r>
            <a:r>
              <a:rPr lang="en-GB" sz="1200" dirty="0"/>
              <a:t> evidence </a:t>
            </a:r>
            <a:r>
              <a:rPr lang="en-GB" sz="1200" dirty="0" err="1"/>
              <a:t>zásilek</a:t>
            </a:r>
            <a:r>
              <a:rPr lang="en-GB" sz="1200" dirty="0"/>
              <a:t> v </a:t>
            </a:r>
            <a:r>
              <a:rPr lang="en-GB" sz="1200" dirty="0" err="1"/>
              <a:t>místě</a:t>
            </a:r>
            <a:r>
              <a:rPr lang="en-GB" sz="1200" dirty="0"/>
              <a:t> </a:t>
            </a:r>
            <a:r>
              <a:rPr lang="en-GB" sz="1200" dirty="0" err="1"/>
              <a:t>určení</a:t>
            </a:r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val="26611069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280B78-7FEB-49B7-BF7D-587907750E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400" b="1" dirty="0" err="1"/>
              <a:t>Saldo</a:t>
            </a:r>
            <a:r>
              <a:rPr lang="en-GB" sz="2400" b="1" dirty="0"/>
              <a:t> export</a:t>
            </a:r>
            <a:r>
              <a:rPr lang="cs-CZ" sz="2400" b="1" dirty="0"/>
              <a:t>u</a:t>
            </a:r>
            <a:r>
              <a:rPr lang="en-GB" sz="2400" b="1" dirty="0"/>
              <a:t> a </a:t>
            </a:r>
            <a:r>
              <a:rPr lang="en-GB" sz="2400" b="1" dirty="0" err="1"/>
              <a:t>importu</a:t>
            </a:r>
            <a:r>
              <a:rPr lang="en-GB" sz="2400" b="1" dirty="0"/>
              <a:t> </a:t>
            </a:r>
            <a:r>
              <a:rPr lang="en-GB" sz="2400" b="1" dirty="0" err="1"/>
              <a:t>zvěřiny</a:t>
            </a:r>
            <a:endParaRPr lang="cs-CZ" sz="24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7B668E-4BFD-4E16-80B5-8F9651C1D5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4710" y="1406012"/>
            <a:ext cx="4936490" cy="492842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8F88A78-55E5-4D98-90EA-7177612E09E2}"/>
              </a:ext>
            </a:extLst>
          </p:cNvPr>
          <p:cNvSpPr txBox="1"/>
          <p:nvPr/>
        </p:nvSpPr>
        <p:spPr>
          <a:xfrm>
            <a:off x="4188330" y="6473694"/>
            <a:ext cx="36630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err="1"/>
              <a:t>Zdroj</a:t>
            </a:r>
            <a:r>
              <a:rPr lang="en-GB" sz="1200" dirty="0"/>
              <a:t>: ČSÚ – </a:t>
            </a:r>
            <a:r>
              <a:rPr lang="en-GB" sz="1200" dirty="0" err="1"/>
              <a:t>Pohyb</a:t>
            </a:r>
            <a:r>
              <a:rPr lang="en-GB" sz="1200" dirty="0"/>
              <a:t> </a:t>
            </a:r>
            <a:r>
              <a:rPr lang="en-GB" sz="1200" dirty="0" err="1"/>
              <a:t>zboží</a:t>
            </a:r>
            <a:r>
              <a:rPr lang="en-GB" sz="1200" dirty="0"/>
              <a:t> </a:t>
            </a:r>
            <a:r>
              <a:rPr lang="en-GB" sz="1200" dirty="0" err="1"/>
              <a:t>přes</a:t>
            </a:r>
            <a:r>
              <a:rPr lang="en-GB" sz="1200" dirty="0"/>
              <a:t> </a:t>
            </a:r>
            <a:r>
              <a:rPr lang="en-GB" sz="1200" dirty="0" err="1"/>
              <a:t>hranice</a:t>
            </a:r>
            <a:r>
              <a:rPr lang="en-GB" sz="1200" dirty="0"/>
              <a:t> </a:t>
            </a:r>
            <a:r>
              <a:rPr lang="en-GB" sz="1200" dirty="0" err="1"/>
              <a:t>podle</a:t>
            </a:r>
            <a:r>
              <a:rPr lang="en-GB" sz="1200" dirty="0"/>
              <a:t> </a:t>
            </a:r>
            <a:r>
              <a:rPr lang="en-GB" sz="1200" dirty="0" err="1"/>
              <a:t>zboží</a:t>
            </a:r>
            <a:r>
              <a:rPr lang="en-GB" sz="1200" dirty="0"/>
              <a:t> a </a:t>
            </a:r>
            <a:r>
              <a:rPr lang="en-GB" sz="1200" dirty="0" err="1"/>
              <a:t>zemí</a:t>
            </a:r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val="25419821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017371-774A-4D4B-BDF3-54C6FDCFAE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4487" y="1209675"/>
            <a:ext cx="8963025" cy="44386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06F7591-40A4-4ED9-8C12-A654D9BE7B5E}"/>
              </a:ext>
            </a:extLst>
          </p:cNvPr>
          <p:cNvSpPr txBox="1"/>
          <p:nvPr/>
        </p:nvSpPr>
        <p:spPr>
          <a:xfrm>
            <a:off x="5258848" y="6494144"/>
            <a:ext cx="8072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err="1"/>
              <a:t>Zdroj</a:t>
            </a:r>
            <a:r>
              <a:rPr lang="en-GB" sz="1200" dirty="0"/>
              <a:t>: </a:t>
            </a:r>
            <a:r>
              <a:rPr lang="cs-CZ" sz="1200" dirty="0"/>
              <a:t>S</a:t>
            </a:r>
            <a:r>
              <a:rPr lang="en-GB" sz="1200" dirty="0"/>
              <a:t>VS</a:t>
            </a:r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val="28255210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64A8B4-87AF-423E-B4F3-E44DE84140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Farmové</a:t>
            </a:r>
            <a:r>
              <a:rPr lang="en-GB" dirty="0"/>
              <a:t> </a:t>
            </a:r>
            <a:r>
              <a:rPr lang="en-GB" dirty="0" err="1"/>
              <a:t>chovy</a:t>
            </a:r>
            <a:r>
              <a:rPr lang="en-GB" dirty="0"/>
              <a:t> – </a:t>
            </a:r>
            <a:r>
              <a:rPr lang="en-GB" dirty="0" err="1"/>
              <a:t>počty</a:t>
            </a:r>
            <a:r>
              <a:rPr lang="en-GB" dirty="0"/>
              <a:t> </a:t>
            </a:r>
            <a:r>
              <a:rPr lang="en-GB" dirty="0" err="1"/>
              <a:t>prohlédnutých</a:t>
            </a:r>
            <a:r>
              <a:rPr lang="en-GB" dirty="0"/>
              <a:t> </a:t>
            </a:r>
            <a:r>
              <a:rPr lang="en-GB" dirty="0" err="1"/>
              <a:t>zvířat</a:t>
            </a:r>
            <a:r>
              <a:rPr lang="en-GB" dirty="0"/>
              <a:t> 2020</a:t>
            </a:r>
            <a:endParaRPr lang="cs-CZ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40ACDA7-4118-48FA-AC21-10BD90FE71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4217" y="1406012"/>
            <a:ext cx="3300570" cy="48477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73A361-BA1A-489F-9050-A8063B7564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7507" y="3088640"/>
            <a:ext cx="3217429" cy="337915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617A339-1F74-483B-B75D-B16736A41F94}"/>
              </a:ext>
            </a:extLst>
          </p:cNvPr>
          <p:cNvSpPr txBox="1"/>
          <p:nvPr/>
        </p:nvSpPr>
        <p:spPr>
          <a:xfrm>
            <a:off x="5258848" y="6494144"/>
            <a:ext cx="8072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err="1"/>
              <a:t>Zdroj</a:t>
            </a:r>
            <a:r>
              <a:rPr lang="en-GB" sz="1200" dirty="0"/>
              <a:t>: </a:t>
            </a:r>
            <a:r>
              <a:rPr lang="cs-CZ" sz="1200" dirty="0"/>
              <a:t>S</a:t>
            </a:r>
            <a:r>
              <a:rPr lang="en-GB" sz="1200" dirty="0"/>
              <a:t>VS</a:t>
            </a:r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val="31653866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093E0A6-439C-40E0-A499-23A7343EE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16711"/>
            <a:ext cx="10515600" cy="127015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GB" sz="3200" b="1" dirty="0"/>
              <a:t>3. </a:t>
            </a:r>
            <a:r>
              <a:rPr lang="cs-CZ" sz="3200" b="1" dirty="0"/>
              <a:t>Trh se zvěřinou v evropském kontextu</a:t>
            </a:r>
            <a:endParaRPr lang="en-GB" sz="3200" b="1" dirty="0"/>
          </a:p>
        </p:txBody>
      </p:sp>
    </p:spTree>
    <p:extLst>
      <p:ext uri="{BB962C8B-B14F-4D97-AF65-F5344CB8AC3E}">
        <p14:creationId xmlns:p14="http://schemas.microsoft.com/office/powerpoint/2010/main" val="27167517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3092C2-772B-40BD-8CAD-98F37390E6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Problém</a:t>
            </a:r>
            <a:r>
              <a:rPr lang="en-GB" dirty="0"/>
              <a:t> je </a:t>
            </a:r>
            <a:r>
              <a:rPr lang="en-GB" dirty="0" err="1"/>
              <a:t>celoevropský</a:t>
            </a:r>
            <a:endParaRPr lang="cs-CZ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A3ABBF-FF17-43BD-BC02-A0E7B0EF30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úlovky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hlavních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druhů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spárkaté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zvěře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 </a:t>
            </a: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okolních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státech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stoupají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roste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produkce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zvěřiny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tudíž </a:t>
            </a: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roste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reálná </a:t>
            </a: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konkurence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89BB4F-7670-4831-BB3C-0EFA3DC3B0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337" y="3064865"/>
            <a:ext cx="10601325" cy="31813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15248C5-FC14-4DA8-AD7D-1555BB69050B}"/>
              </a:ext>
            </a:extLst>
          </p:cNvPr>
          <p:cNvSpPr txBox="1"/>
          <p:nvPr/>
        </p:nvSpPr>
        <p:spPr>
          <a:xfrm>
            <a:off x="4070555" y="2800611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b="1" dirty="0">
                <a:effectLst/>
                <a:ea typeface="Calibri" panose="020F0502020204030204" pitchFamily="34" charset="0"/>
              </a:rPr>
              <a:t>Úlovky hlavních druhů spárkaté zvěře </a:t>
            </a:r>
            <a:endParaRPr lang="cs-CZ" dirty="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4906617-1E33-4BA0-AD63-EA71CCC3F541}"/>
              </a:ext>
            </a:extLst>
          </p:cNvPr>
          <p:cNvCxnSpPr>
            <a:cxnSpLocks/>
          </p:cNvCxnSpPr>
          <p:nvPr/>
        </p:nvCxnSpPr>
        <p:spPr>
          <a:xfrm flipV="1">
            <a:off x="10580047" y="5604389"/>
            <a:ext cx="235437" cy="24068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EEFD848-ADEB-486C-9230-8F6152E99FB3}"/>
              </a:ext>
            </a:extLst>
          </p:cNvPr>
          <p:cNvCxnSpPr>
            <a:cxnSpLocks/>
          </p:cNvCxnSpPr>
          <p:nvPr/>
        </p:nvCxnSpPr>
        <p:spPr>
          <a:xfrm flipH="1" flipV="1">
            <a:off x="9712060" y="5604389"/>
            <a:ext cx="265060" cy="20887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2803D78A-406D-416F-825C-096FC5DD5269}"/>
              </a:ext>
            </a:extLst>
          </p:cNvPr>
          <p:cNvSpPr txBox="1"/>
          <p:nvPr/>
        </p:nvSpPr>
        <p:spPr>
          <a:xfrm>
            <a:off x="9890176" y="5798774"/>
            <a:ext cx="8162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+376%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942245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093E0A6-439C-40E0-A499-23A7343EE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16711"/>
            <a:ext cx="10515600" cy="135864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GB" sz="2800" b="1" dirty="0"/>
              <a:t>4. </a:t>
            </a:r>
            <a:r>
              <a:rPr lang="cs-CZ" sz="2800" b="1" dirty="0"/>
              <a:t>Pohled vlastníků lesů, myslivců (nájemců honiteb) </a:t>
            </a:r>
            <a:br>
              <a:rPr lang="cs-CZ" sz="2800" b="1" dirty="0"/>
            </a:br>
            <a:r>
              <a:rPr lang="cs-CZ" sz="2800" b="1" dirty="0"/>
              <a:t>na trh se zvěřinou v ČR </a:t>
            </a:r>
          </a:p>
        </p:txBody>
      </p:sp>
    </p:spTree>
    <p:extLst>
      <p:ext uri="{BB962C8B-B14F-4D97-AF65-F5344CB8AC3E}">
        <p14:creationId xmlns:p14="http://schemas.microsoft.com/office/powerpoint/2010/main" val="7538283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87186FA-9D65-4A56-B052-D3AA98D49E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3938" y="3172643"/>
            <a:ext cx="5757881" cy="321892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53B4E52-4E5E-423B-B9FC-F5989880A67F}"/>
              </a:ext>
            </a:extLst>
          </p:cNvPr>
          <p:cNvSpPr txBox="1"/>
          <p:nvPr/>
        </p:nvSpPr>
        <p:spPr>
          <a:xfrm>
            <a:off x="838200" y="324433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/>
              <a:t>Respondenti</a:t>
            </a:r>
            <a:endParaRPr lang="cs-CZ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600660C-8C73-47C8-9A1F-2052D51D6B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275" y="489003"/>
            <a:ext cx="10515600" cy="824578"/>
          </a:xfrm>
        </p:spPr>
        <p:txBody>
          <a:bodyPr>
            <a:normAutofit/>
          </a:bodyPr>
          <a:lstStyle/>
          <a:p>
            <a:r>
              <a:rPr lang="en-GB" sz="2400" b="1" dirty="0" err="1"/>
              <a:t>Parametry</a:t>
            </a:r>
            <a:r>
              <a:rPr lang="cs-CZ" sz="2400" b="1" dirty="0"/>
              <a:t> provedeného</a:t>
            </a:r>
            <a:r>
              <a:rPr lang="en-GB" sz="2400" b="1" dirty="0"/>
              <a:t> </a:t>
            </a:r>
            <a:r>
              <a:rPr lang="en-GB" sz="2400" b="1" dirty="0" err="1"/>
              <a:t>průzkumu</a:t>
            </a:r>
            <a:endParaRPr lang="cs-CZ" sz="2400" b="1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C02BFBD-3B5F-45D4-A164-37CAD030E3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61715"/>
            <a:ext cx="6934200" cy="3946013"/>
          </a:xfrm>
        </p:spPr>
        <p:txBody>
          <a:bodyPr>
            <a:normAutofit/>
          </a:bodyPr>
          <a:lstStyle/>
          <a:p>
            <a:r>
              <a:rPr lang="en-GB" sz="1600" dirty="0" err="1"/>
              <a:t>Metoda</a:t>
            </a:r>
            <a:r>
              <a:rPr lang="en-GB" sz="1600" dirty="0"/>
              <a:t>:		online </a:t>
            </a:r>
            <a:r>
              <a:rPr lang="en-GB" sz="1600" dirty="0" err="1"/>
              <a:t>dotazník</a:t>
            </a:r>
            <a:r>
              <a:rPr lang="en-GB" sz="1600" dirty="0"/>
              <a:t>, </a:t>
            </a:r>
            <a:r>
              <a:rPr lang="en-GB" sz="1600" dirty="0" err="1"/>
              <a:t>samovyplnění</a:t>
            </a:r>
            <a:endParaRPr lang="en-GB" sz="1600" dirty="0"/>
          </a:p>
          <a:p>
            <a:r>
              <a:rPr lang="en-GB" sz="1600" dirty="0"/>
              <a:t>Datum </a:t>
            </a:r>
            <a:r>
              <a:rPr lang="en-GB" sz="1600" dirty="0" err="1"/>
              <a:t>sběru</a:t>
            </a:r>
            <a:r>
              <a:rPr lang="en-GB" sz="1600" dirty="0"/>
              <a:t> </a:t>
            </a:r>
            <a:r>
              <a:rPr lang="en-GB" sz="1600" dirty="0" err="1"/>
              <a:t>dat</a:t>
            </a:r>
            <a:r>
              <a:rPr lang="en-GB" sz="1600" dirty="0"/>
              <a:t>: 	27. 07. 2021 - 05. 09. 2021</a:t>
            </a:r>
          </a:p>
          <a:p>
            <a:r>
              <a:rPr lang="en-GB" sz="1600" dirty="0" err="1"/>
              <a:t>Počet</a:t>
            </a:r>
            <a:r>
              <a:rPr lang="en-GB" sz="1600" dirty="0"/>
              <a:t> </a:t>
            </a:r>
            <a:r>
              <a:rPr lang="en-GB" sz="1600" dirty="0" err="1"/>
              <a:t>respondentů</a:t>
            </a:r>
            <a:r>
              <a:rPr lang="en-GB" sz="1600" dirty="0"/>
              <a:t>: 	178</a:t>
            </a:r>
          </a:p>
          <a:p>
            <a:endParaRPr lang="en-GB" sz="1600" dirty="0"/>
          </a:p>
          <a:p>
            <a:pPr marL="0" indent="0">
              <a:buNone/>
            </a:pP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40399981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B0817BB-EE6A-469F-B92F-2762A323E1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9072" y="721360"/>
            <a:ext cx="2973888" cy="5859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2388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EAA6A57-E466-4BC4-BD9E-92AF763116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045" y="827559"/>
            <a:ext cx="4285236" cy="581136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2ABC496-1217-49B7-80C1-CAF95B5E1FB8}"/>
              </a:ext>
            </a:extLst>
          </p:cNvPr>
          <p:cNvSpPr txBox="1"/>
          <p:nvPr/>
        </p:nvSpPr>
        <p:spPr>
          <a:xfrm>
            <a:off x="5650363" y="2055892"/>
            <a:ext cx="3268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/>
              <a:t>Mírně</a:t>
            </a:r>
            <a:r>
              <a:rPr lang="en-GB" dirty="0"/>
              <a:t> </a:t>
            </a:r>
            <a:r>
              <a:rPr lang="en-GB" dirty="0" err="1"/>
              <a:t>roste</a:t>
            </a:r>
            <a:r>
              <a:rPr lang="en-GB" dirty="0"/>
              <a:t> + </a:t>
            </a:r>
            <a:r>
              <a:rPr lang="en-GB" dirty="0" err="1"/>
              <a:t>výrazně</a:t>
            </a:r>
            <a:r>
              <a:rPr lang="en-GB" dirty="0"/>
              <a:t> </a:t>
            </a:r>
            <a:r>
              <a:rPr lang="en-GB" dirty="0" err="1"/>
              <a:t>roste</a:t>
            </a:r>
            <a:r>
              <a:rPr lang="en-GB" dirty="0"/>
              <a:t>: 46%</a:t>
            </a:r>
            <a:endParaRPr lang="cs-CZ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9D21D7C-FA6D-4007-A21B-635DDDA40C1E}"/>
              </a:ext>
            </a:extLst>
          </p:cNvPr>
          <p:cNvSpPr txBox="1"/>
          <p:nvPr/>
        </p:nvSpPr>
        <p:spPr>
          <a:xfrm>
            <a:off x="5650363" y="3548576"/>
            <a:ext cx="26654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/>
              <a:t>Výrazně</a:t>
            </a:r>
            <a:r>
              <a:rPr lang="en-GB" dirty="0"/>
              <a:t> </a:t>
            </a:r>
            <a:r>
              <a:rPr lang="en-GB" dirty="0" err="1"/>
              <a:t>klesá</a:t>
            </a:r>
            <a:r>
              <a:rPr lang="en-GB" dirty="0"/>
              <a:t> + </a:t>
            </a:r>
            <a:r>
              <a:rPr lang="en-GB" dirty="0" err="1"/>
              <a:t>klesá</a:t>
            </a:r>
            <a:r>
              <a:rPr lang="en-GB" dirty="0"/>
              <a:t>: 60%</a:t>
            </a:r>
            <a:endParaRPr lang="cs-CZ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1BFA17-DCC4-4B88-BC75-A12E4C67FA2B}"/>
              </a:ext>
            </a:extLst>
          </p:cNvPr>
          <p:cNvSpPr txBox="1"/>
          <p:nvPr/>
        </p:nvSpPr>
        <p:spPr>
          <a:xfrm>
            <a:off x="5650363" y="5250934"/>
            <a:ext cx="26654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/>
              <a:t>Výrazně</a:t>
            </a:r>
            <a:r>
              <a:rPr lang="en-GB" dirty="0"/>
              <a:t> </a:t>
            </a:r>
            <a:r>
              <a:rPr lang="en-GB" dirty="0" err="1"/>
              <a:t>klesá</a:t>
            </a:r>
            <a:r>
              <a:rPr lang="en-GB" dirty="0"/>
              <a:t> + </a:t>
            </a:r>
            <a:r>
              <a:rPr lang="en-GB" dirty="0" err="1"/>
              <a:t>klesá</a:t>
            </a:r>
            <a:r>
              <a:rPr lang="en-GB" dirty="0"/>
              <a:t>: 56%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881601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74B13-BB00-4CFD-97E7-F47B7F799F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Obsa</a:t>
            </a:r>
            <a:r>
              <a:rPr lang="en-GB" dirty="0"/>
              <a:t>h</a:t>
            </a:r>
            <a:endParaRPr lang="cs-CZ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1664A0-7F29-49D1-A99B-B3F42F30D9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98825"/>
            <a:ext cx="10515600" cy="4677741"/>
          </a:xfrm>
        </p:spPr>
        <p:txBody>
          <a:bodyPr>
            <a:normAutofit/>
          </a:bodyPr>
          <a:lstStyle/>
          <a:p>
            <a:pPr marL="342900" indent="-342900">
              <a:buFont typeface="+mj-lt"/>
              <a:buAutoNum type="arabicPeriod" startAt="8"/>
            </a:pPr>
            <a:r>
              <a:rPr lang="en-GB" dirty="0" err="1"/>
              <a:t>Úz</a:t>
            </a:r>
            <a:r>
              <a:rPr lang="cs-CZ" dirty="0"/>
              <a:t>k</a:t>
            </a:r>
            <a:r>
              <a:rPr lang="en-GB" dirty="0"/>
              <a:t>á</a:t>
            </a:r>
            <a:r>
              <a:rPr lang="cs-CZ" dirty="0"/>
              <a:t> hrdla trhu se zvěřinou – kde se postoje a cíle účastníků trhu a </a:t>
            </a:r>
            <a:r>
              <a:rPr lang="cs-CZ" dirty="0" err="1"/>
              <a:t>stakeholders</a:t>
            </a:r>
            <a:r>
              <a:rPr lang="cs-CZ" dirty="0"/>
              <a:t> rozcházejí:</a:t>
            </a:r>
          </a:p>
          <a:p>
            <a:pPr lvl="1"/>
            <a:r>
              <a:rPr lang="cs-CZ" dirty="0"/>
              <a:t>Ekonomická realita versus regulatorní potřeba</a:t>
            </a:r>
          </a:p>
          <a:p>
            <a:pPr lvl="1"/>
            <a:r>
              <a:rPr lang="cs-CZ" dirty="0"/>
              <a:t>Formát produktu (dělení, mražení atd.)</a:t>
            </a:r>
          </a:p>
          <a:p>
            <a:pPr lvl="1"/>
            <a:r>
              <a:rPr lang="cs-CZ" dirty="0"/>
              <a:t>Dostupnost produktu – čas a objem</a:t>
            </a:r>
          </a:p>
          <a:p>
            <a:pPr lvl="1"/>
            <a:r>
              <a:rPr lang="cs-CZ" dirty="0"/>
              <a:t>Kvalita produktu</a:t>
            </a:r>
          </a:p>
          <a:p>
            <a:pPr lvl="1"/>
            <a:r>
              <a:rPr lang="cs-CZ" dirty="0"/>
              <a:t>Cena</a:t>
            </a:r>
          </a:p>
          <a:p>
            <a:pPr lvl="1"/>
            <a:r>
              <a:rPr lang="cs-CZ" dirty="0"/>
              <a:t>Distribuční/prodejní kanály</a:t>
            </a:r>
          </a:p>
          <a:p>
            <a:pPr marL="457200" lvl="1" indent="0">
              <a:buNone/>
            </a:pPr>
            <a:endParaRPr lang="cs-CZ" dirty="0"/>
          </a:p>
          <a:p>
            <a:pPr marL="342900" indent="-342900">
              <a:buFont typeface="+mj-lt"/>
              <a:buAutoNum type="arabicPeriod" startAt="9"/>
            </a:pPr>
            <a:r>
              <a:rPr lang="cs-CZ" dirty="0"/>
              <a:t>Hlavní faktory a rizika ohrožující vnímání zvěřiny spotřebitelem a z</a:t>
            </a:r>
            <a:r>
              <a:rPr lang="en-GB" dirty="0"/>
              <a:t>p</a:t>
            </a:r>
            <a:r>
              <a:rPr lang="cs-CZ" dirty="0" err="1"/>
              <a:t>racovateli</a:t>
            </a:r>
            <a:endParaRPr lang="cs-CZ" dirty="0"/>
          </a:p>
          <a:p>
            <a:pPr marL="800100" lvl="1" indent="-342900">
              <a:buFont typeface="+mj-lt"/>
              <a:buAutoNum type="arabicPeriod" startAt="9"/>
            </a:pPr>
            <a:endParaRPr lang="cs-CZ" dirty="0"/>
          </a:p>
          <a:p>
            <a:pPr marL="342900" indent="-342900">
              <a:buFont typeface="+mj-lt"/>
              <a:buAutoNum type="arabicPeriod" startAt="9"/>
            </a:pPr>
            <a:r>
              <a:rPr lang="cs-CZ" dirty="0"/>
              <a:t>Výzvy, které stojí před českou myslivostí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6251369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hart, pie chart&#10;&#10;Description automatically generated">
            <a:extLst>
              <a:ext uri="{FF2B5EF4-FFF2-40B4-BE49-F238E27FC236}">
                <a16:creationId xmlns:a16="http://schemas.microsoft.com/office/drawing/2014/main" id="{E5A4BDEB-C686-4F6A-B1D7-0D13EE6A2E1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67523" y="1257603"/>
            <a:ext cx="6256954" cy="4342794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4016614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hart, pie chart&#10;&#10;Description automatically generated">
            <a:extLst>
              <a:ext uri="{FF2B5EF4-FFF2-40B4-BE49-F238E27FC236}">
                <a16:creationId xmlns:a16="http://schemas.microsoft.com/office/drawing/2014/main" id="{912D6A48-EB31-4F6B-8113-2B0DFFCCDB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0110" y="1182458"/>
            <a:ext cx="6351780" cy="5041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40680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pie chart&#10;&#10;Description automatically generated">
            <a:extLst>
              <a:ext uri="{FF2B5EF4-FFF2-40B4-BE49-F238E27FC236}">
                <a16:creationId xmlns:a16="http://schemas.microsoft.com/office/drawing/2014/main" id="{AA483CE2-6A06-4ED7-BD23-36E78438E8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3452" y="1066439"/>
            <a:ext cx="6425095" cy="4725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90797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485931A-6F2F-4EDF-84B3-AD97FE03E77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2162" y="823017"/>
            <a:ext cx="3648717" cy="521196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B903E0F-85D8-4C69-A5CA-5A1B91C4F31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1595063"/>
            <a:ext cx="3750961" cy="4439920"/>
          </a:xfrm>
          <a:prstGeom prst="rect">
            <a:avLst/>
          </a:prstGeom>
        </p:spPr>
      </p:pic>
      <p:sp>
        <p:nvSpPr>
          <p:cNvPr id="5" name="Arrow: Right 4">
            <a:extLst>
              <a:ext uri="{FF2B5EF4-FFF2-40B4-BE49-F238E27FC236}">
                <a16:creationId xmlns:a16="http://schemas.microsoft.com/office/drawing/2014/main" id="{B1F79D22-6BD2-4319-B6AE-420E4BF2BCA9}"/>
              </a:ext>
            </a:extLst>
          </p:cNvPr>
          <p:cNvSpPr/>
          <p:nvPr/>
        </p:nvSpPr>
        <p:spPr>
          <a:xfrm rot="10800000">
            <a:off x="10180320" y="3698183"/>
            <a:ext cx="1442720" cy="233680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4011901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2227CD0-352E-4F2D-8AA0-ECF745D476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2092" y="944880"/>
            <a:ext cx="3249088" cy="5632245"/>
          </a:xfrm>
          <a:prstGeom prst="rect">
            <a:avLst/>
          </a:prstGeom>
        </p:spPr>
      </p:pic>
      <p:sp>
        <p:nvSpPr>
          <p:cNvPr id="4" name="Arrow: Right 3">
            <a:extLst>
              <a:ext uri="{FF2B5EF4-FFF2-40B4-BE49-F238E27FC236}">
                <a16:creationId xmlns:a16="http://schemas.microsoft.com/office/drawing/2014/main" id="{C82C8630-E497-493F-801B-6FFB6E86566A}"/>
              </a:ext>
            </a:extLst>
          </p:cNvPr>
          <p:cNvSpPr/>
          <p:nvPr/>
        </p:nvSpPr>
        <p:spPr>
          <a:xfrm rot="10800000">
            <a:off x="5669280" y="1910079"/>
            <a:ext cx="1442720" cy="233680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255562B8-D27F-44BB-9503-A5592A2D5AF0}"/>
              </a:ext>
            </a:extLst>
          </p:cNvPr>
          <p:cNvSpPr/>
          <p:nvPr/>
        </p:nvSpPr>
        <p:spPr>
          <a:xfrm rot="10800000">
            <a:off x="5669280" y="4358639"/>
            <a:ext cx="873760" cy="233682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6396145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093E0A6-439C-40E0-A499-23A7343EE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16711"/>
            <a:ext cx="10515600" cy="135864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GB" sz="2800" b="1" dirty="0"/>
              <a:t>5. </a:t>
            </a:r>
            <a:r>
              <a:rPr lang="cs-CZ" sz="2800" b="1" dirty="0"/>
              <a:t>Postoj českých spotřebitelů (domácností)</a:t>
            </a:r>
            <a:r>
              <a:rPr lang="en-GB" sz="2800" b="1" dirty="0"/>
              <a:t> </a:t>
            </a:r>
            <a:br>
              <a:rPr lang="en-GB" sz="2800" b="1" dirty="0"/>
            </a:br>
            <a:r>
              <a:rPr lang="cs-CZ" sz="2800" b="1" dirty="0"/>
              <a:t>k přípravě a konzumaci zvěřiny </a:t>
            </a:r>
          </a:p>
        </p:txBody>
      </p:sp>
    </p:spTree>
    <p:extLst>
      <p:ext uri="{BB962C8B-B14F-4D97-AF65-F5344CB8AC3E}">
        <p14:creationId xmlns:p14="http://schemas.microsoft.com/office/powerpoint/2010/main" val="149643710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5FF905-A307-4FED-BADC-CAA9921D92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400" b="1" dirty="0" err="1"/>
              <a:t>Kvantitativní</a:t>
            </a:r>
            <a:r>
              <a:rPr lang="en-GB" sz="2400" b="1" dirty="0"/>
              <a:t> </a:t>
            </a:r>
            <a:r>
              <a:rPr lang="en-GB" sz="2400" b="1" dirty="0" err="1"/>
              <a:t>průzkum</a:t>
            </a:r>
            <a:r>
              <a:rPr lang="en-GB" sz="2400" b="1" dirty="0"/>
              <a:t> </a:t>
            </a:r>
            <a:r>
              <a:rPr lang="en-GB" sz="2400" b="1" dirty="0" err="1"/>
              <a:t>mezi</a:t>
            </a:r>
            <a:r>
              <a:rPr lang="en-GB" sz="2400" b="1" dirty="0"/>
              <a:t> </a:t>
            </a:r>
            <a:r>
              <a:rPr lang="en-GB" sz="2400" b="1" dirty="0" err="1"/>
              <a:t>spotřebiteli</a:t>
            </a:r>
            <a:endParaRPr lang="cs-CZ" sz="24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F0E6F1-0C5B-475E-AE14-45274200D6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3385" y="1690688"/>
            <a:ext cx="5995648" cy="488783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183FCA7-2888-4957-ABCA-586453CCD165}"/>
              </a:ext>
            </a:extLst>
          </p:cNvPr>
          <p:cNvSpPr/>
          <p:nvPr/>
        </p:nvSpPr>
        <p:spPr>
          <a:xfrm>
            <a:off x="2694039" y="3342968"/>
            <a:ext cx="6440129" cy="776748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1389736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C38AD1-1594-42A2-8EBA-492D6DE6A2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400" b="1" dirty="0"/>
              <a:t>Koho jsme se ptali a proč?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822E33-2106-4748-929D-9D50C164E6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Průzkum nebyl záměrně dělán na vzorku reprezentujícím populaci 15+!</a:t>
            </a:r>
          </a:p>
          <a:p>
            <a:r>
              <a:rPr lang="cs-CZ" b="1" dirty="0"/>
              <a:t>Proč?</a:t>
            </a:r>
            <a:endParaRPr lang="cs-CZ" dirty="0"/>
          </a:p>
          <a:p>
            <a:r>
              <a:rPr lang="cs-CZ" dirty="0"/>
              <a:t>Protože cílem průzkumu </a:t>
            </a:r>
            <a:r>
              <a:rPr lang="cs-CZ" b="1" dirty="0"/>
              <a:t>NEBYLO ptát se všech </a:t>
            </a:r>
            <a:r>
              <a:rPr lang="cs-CZ" dirty="0"/>
              <a:t>– tedy i např. vegetariánů, atp.</a:t>
            </a:r>
          </a:p>
          <a:p>
            <a:r>
              <a:rPr lang="cs-CZ" dirty="0"/>
              <a:t>Cílem průzkumu bylo ptát se lidí, kteří </a:t>
            </a:r>
            <a:r>
              <a:rPr lang="cs-CZ" b="1" dirty="0"/>
              <a:t>mají k tématu nákupu a konzumace zvěřiny co říci.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CAABB95-1082-44E2-98FE-0ECB345998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251" y="3789963"/>
            <a:ext cx="10697497" cy="1469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23159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C38AD1-1594-42A2-8EBA-492D6DE6A2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400" b="1" dirty="0"/>
              <a:t>Srovnání vzorku respondentů a populace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CAABB95-1082-44E2-98FE-0ECB345998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942" y="4758813"/>
            <a:ext cx="10441858" cy="1434759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85C928D-1B2F-4B55-9329-2FC5393D53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93318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dirty="0"/>
              <a:t>Cílová skupina respondentů </a:t>
            </a:r>
            <a:r>
              <a:rPr lang="cs-CZ" b="1" dirty="0"/>
              <a:t>reprezentuje ca 34-38% populace ČR ve věku 15+.</a:t>
            </a:r>
          </a:p>
          <a:p>
            <a:pPr>
              <a:lnSpc>
                <a:spcPct val="100000"/>
              </a:lnSpc>
            </a:pPr>
            <a:r>
              <a:rPr lang="cs-CZ" dirty="0"/>
              <a:t>Pokud bylo v naší skupině ca 20% respondentů, kteří nekonzumují zvěřinu vůbec (bez ohledu na četnost a místo konzumace), pak bude </a:t>
            </a:r>
            <a:r>
              <a:rPr lang="cs-CZ" b="1" dirty="0"/>
              <a:t>procento </a:t>
            </a:r>
            <a:r>
              <a:rPr lang="cs-CZ" b="1" dirty="0" err="1"/>
              <a:t>nekonzumentů</a:t>
            </a:r>
            <a:r>
              <a:rPr lang="cs-CZ" b="1" dirty="0"/>
              <a:t> v populaci ještě výrazně vyšší</a:t>
            </a:r>
            <a:r>
              <a:rPr lang="cs-CZ" dirty="0"/>
              <a:t>, protože tam budou zastoupeni vegetariáni, ochránci zvířat, lidé nenavštěvující gastro podniky, atd.</a:t>
            </a:r>
          </a:p>
          <a:p>
            <a:pPr>
              <a:lnSpc>
                <a:spcPct val="100000"/>
              </a:lnSpc>
            </a:pPr>
            <a:r>
              <a:rPr lang="cs-CZ" dirty="0"/>
              <a:t>Přesné zastoupení lidí nekonzumujících zvěřinu, případně hlavní důvody </a:t>
            </a:r>
            <a:r>
              <a:rPr lang="cs-CZ" dirty="0" err="1"/>
              <a:t>nekonzumace</a:t>
            </a:r>
            <a:r>
              <a:rPr lang="cs-CZ" dirty="0"/>
              <a:t>, lze zjistit jednoduchým omnibus šetřením.</a:t>
            </a:r>
          </a:p>
          <a:p>
            <a:pPr>
              <a:lnSpc>
                <a:spcPct val="100000"/>
              </a:lnSpc>
            </a:pPr>
            <a:r>
              <a:rPr lang="cs-CZ" dirty="0"/>
              <a:t>Pro účely našeho projektu bylo mnohem zajímavější detailněji </a:t>
            </a:r>
            <a:r>
              <a:rPr lang="cs-CZ" b="1" dirty="0"/>
              <a:t>popsat postoje skupiny, která zvěřinu konzumuje a nakupuje nebo skýtá potenciál její konzumace a nákupu</a:t>
            </a:r>
            <a:r>
              <a:rPr lang="cs-CZ" dirty="0"/>
              <a:t>.</a:t>
            </a:r>
          </a:p>
          <a:p>
            <a:pPr>
              <a:lnSpc>
                <a:spcPct val="100000"/>
              </a:lnSpc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3981823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810A916-9CE2-4D93-9E67-1B80820FE5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714"/>
          <a:stretch/>
        </p:blipFill>
        <p:spPr>
          <a:xfrm>
            <a:off x="639099" y="1298779"/>
            <a:ext cx="9999406" cy="5239672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0129B47C-8FE1-44FE-9061-90F54C4BF9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400" b="1" dirty="0" err="1"/>
              <a:t>Shrnutí</a:t>
            </a:r>
            <a:r>
              <a:rPr lang="cs-CZ" sz="2400" b="1" dirty="0"/>
              <a:t> výsledků šetření</a:t>
            </a:r>
          </a:p>
        </p:txBody>
      </p:sp>
    </p:spTree>
    <p:extLst>
      <p:ext uri="{BB962C8B-B14F-4D97-AF65-F5344CB8AC3E}">
        <p14:creationId xmlns:p14="http://schemas.microsoft.com/office/powerpoint/2010/main" val="7293369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74B13-BB00-4CFD-97E7-F47B7F799F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Obsah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1664A0-7F29-49D1-A99B-B3F42F30D9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98825"/>
            <a:ext cx="10515600" cy="4677741"/>
          </a:xfrm>
        </p:spPr>
        <p:txBody>
          <a:bodyPr>
            <a:normAutofit/>
          </a:bodyPr>
          <a:lstStyle/>
          <a:p>
            <a:pPr marL="342900" indent="-342900">
              <a:buFont typeface="+mj-lt"/>
              <a:buAutoNum type="arabicPeriod" startAt="11"/>
            </a:pPr>
            <a:r>
              <a:rPr lang="cs-CZ" dirty="0"/>
              <a:t>Je zvýšení konzumace zvěřiny v českých domácnostech řešením?</a:t>
            </a:r>
          </a:p>
          <a:p>
            <a:pPr lvl="1"/>
            <a:r>
              <a:rPr lang="cs-CZ" dirty="0"/>
              <a:t>Zahraniční zkušenosti a příklady – podpora konzumace zvěřiny</a:t>
            </a:r>
          </a:p>
          <a:p>
            <a:pPr lvl="1"/>
            <a:r>
              <a:rPr lang="cs-CZ" dirty="0"/>
              <a:t>Projekty na podporu prodej a konzumace zvěřiny v ČR</a:t>
            </a:r>
          </a:p>
          <a:p>
            <a:endParaRPr lang="cs-CZ" dirty="0"/>
          </a:p>
          <a:p>
            <a:pPr marL="342900" indent="-342900">
              <a:buFont typeface="+mj-lt"/>
              <a:buAutoNum type="arabicPeriod" startAt="12"/>
            </a:pPr>
            <a:r>
              <a:rPr lang="cs-CZ" dirty="0"/>
              <a:t>Může (a měl by) stát regulovat či podporovat trh se zvěřinou?</a:t>
            </a:r>
          </a:p>
          <a:p>
            <a:pPr lvl="1"/>
            <a:r>
              <a:rPr lang="cs-CZ" dirty="0"/>
              <a:t>Legislativní oblast</a:t>
            </a:r>
          </a:p>
          <a:p>
            <a:pPr lvl="1"/>
            <a:r>
              <a:rPr lang="cs-CZ" dirty="0"/>
              <a:t>Zástřelné</a:t>
            </a:r>
          </a:p>
          <a:p>
            <a:pPr lvl="1"/>
            <a:r>
              <a:rPr lang="cs-CZ" dirty="0"/>
              <a:t>Marketingová podpora spotřeby</a:t>
            </a:r>
          </a:p>
          <a:p>
            <a:pPr lvl="1"/>
            <a:r>
              <a:rPr lang="cs-CZ" dirty="0"/>
              <a:t>Jiné možnosti – Státní správa hmotných rezerv, humanitární oblast, atd.</a:t>
            </a:r>
          </a:p>
          <a:p>
            <a:endParaRPr lang="cs-CZ" dirty="0"/>
          </a:p>
          <a:p>
            <a:pPr marL="342900" indent="-342900">
              <a:buFont typeface="+mj-lt"/>
              <a:buAutoNum type="arabicPeriod" startAt="13"/>
            </a:pPr>
            <a:r>
              <a:rPr lang="cs-CZ" dirty="0"/>
              <a:t>Co můžete od Centra Zvěřina získat</a:t>
            </a:r>
          </a:p>
          <a:p>
            <a:pPr lvl="1"/>
            <a:r>
              <a:rPr lang="cs-CZ" dirty="0"/>
              <a:t>Aktuální informace o možnostech prodeje zvěřiny</a:t>
            </a:r>
          </a:p>
          <a:p>
            <a:pPr lvl="1"/>
            <a:r>
              <a:rPr lang="cs-CZ" dirty="0"/>
              <a:t>Brožura pro veřejnost</a:t>
            </a:r>
          </a:p>
          <a:p>
            <a:pPr lvl="1"/>
            <a:r>
              <a:rPr lang="cs-CZ" dirty="0"/>
              <a:t>Data, informace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8997080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377EF4-8730-4B5B-A4B7-C46AD07CFC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b="1" dirty="0" err="1"/>
              <a:t>Shrnutí</a:t>
            </a:r>
            <a:r>
              <a:rPr lang="cs-CZ" sz="2800" b="1" dirty="0"/>
              <a:t> výsledků šetření</a:t>
            </a:r>
            <a:endParaRPr lang="cs-CZ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741732-CEE6-4807-A950-F5AE81B1E5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06013"/>
            <a:ext cx="10515600" cy="2340077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10000"/>
              </a:lnSpc>
            </a:pPr>
            <a:r>
              <a:rPr lang="cs-CZ" dirty="0"/>
              <a:t>Zvěřinu konzumuje zhruba 8 z 10 dotázaných (79%). Většina z nich (62%) si ji dá jak doma, tak </a:t>
            </a:r>
            <a:br>
              <a:rPr lang="cs-CZ" dirty="0"/>
            </a:br>
            <a:r>
              <a:rPr lang="cs-CZ" dirty="0"/>
              <a:t>i v restauraci. Pouze doma pak konzumuje zvěřinu 17% </a:t>
            </a:r>
            <a:r>
              <a:rPr lang="cs-CZ" dirty="0" err="1"/>
              <a:t>respo</a:t>
            </a:r>
            <a:r>
              <a:rPr lang="en-GB" dirty="0"/>
              <a:t>n</a:t>
            </a:r>
            <a:r>
              <a:rPr lang="cs-CZ" dirty="0" err="1"/>
              <a:t>dentů</a:t>
            </a:r>
            <a:r>
              <a:rPr lang="cs-CZ" dirty="0"/>
              <a:t>, pouze v restauraci 12%.</a:t>
            </a:r>
          </a:p>
          <a:p>
            <a:pPr>
              <a:lnSpc>
                <a:spcPct val="110000"/>
              </a:lnSpc>
            </a:pPr>
            <a:r>
              <a:rPr lang="cs-CZ" dirty="0"/>
              <a:t>Zvěřinu nekonzumuje vůbec téměř 21% respondentů.</a:t>
            </a:r>
          </a:p>
          <a:p>
            <a:pPr>
              <a:lnSpc>
                <a:spcPct val="110000"/>
              </a:lnSpc>
            </a:pPr>
            <a:r>
              <a:rPr lang="cs-CZ" dirty="0"/>
              <a:t>Častěji zvěřinu konzumují muži (83%) než ženy (75%). Méně často zvěřinu konzumují dotázaní </a:t>
            </a:r>
            <a:br>
              <a:rPr lang="cs-CZ" dirty="0"/>
            </a:br>
            <a:r>
              <a:rPr lang="cs-CZ" dirty="0"/>
              <a:t>z nejnižší socioekonomické třídy (70%) oproti respondentům ze střední a vyšší socioekonomické třídy (81%). </a:t>
            </a:r>
          </a:p>
          <a:p>
            <a:pPr>
              <a:lnSpc>
                <a:spcPct val="110000"/>
              </a:lnSpc>
            </a:pPr>
            <a:endParaRPr lang="cs-CZ" dirty="0"/>
          </a:p>
          <a:p>
            <a:pPr>
              <a:lnSpc>
                <a:spcPct val="110000"/>
              </a:lnSpc>
            </a:pPr>
            <a:endParaRPr lang="cs-CZ" dirty="0"/>
          </a:p>
          <a:p>
            <a:pPr>
              <a:lnSpc>
                <a:spcPct val="110000"/>
              </a:lnSpc>
            </a:pPr>
            <a:endParaRPr lang="cs-CZ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8A94ED-D2DC-46C8-B61A-35E84B9027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3411" y="3429000"/>
            <a:ext cx="3143260" cy="33383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AF23A4D-AF18-41B8-9EB2-F268C957567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5033" y="4571999"/>
            <a:ext cx="2643556" cy="1241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07033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E90FC0-AC97-4128-B01A-5F91FD5ECC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b="1" dirty="0" err="1"/>
              <a:t>Shrnutí</a:t>
            </a:r>
            <a:r>
              <a:rPr lang="cs-CZ" sz="2800" b="1" dirty="0"/>
              <a:t> výsledků šetření</a:t>
            </a:r>
            <a:endParaRPr lang="cs-CZ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F352D7-7987-41B2-B7DF-42AB7C2781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06013"/>
            <a:ext cx="10515600" cy="639097"/>
          </a:xfrm>
        </p:spPr>
        <p:txBody>
          <a:bodyPr/>
          <a:lstStyle/>
          <a:p>
            <a:r>
              <a:rPr lang="en-GB" dirty="0" err="1"/>
              <a:t>Uzeniny</a:t>
            </a:r>
            <a:r>
              <a:rPr lang="en-GB" dirty="0"/>
              <a:t> a </a:t>
            </a:r>
            <a:r>
              <a:rPr lang="en-GB" dirty="0" err="1"/>
              <a:t>paštiky</a:t>
            </a:r>
            <a:r>
              <a:rPr lang="en-GB" dirty="0"/>
              <a:t> </a:t>
            </a:r>
            <a:r>
              <a:rPr lang="en-GB" dirty="0" err="1"/>
              <a:t>vedou</a:t>
            </a:r>
            <a:r>
              <a:rPr lang="en-GB" dirty="0"/>
              <a:t> z </a:t>
            </a:r>
            <a:r>
              <a:rPr lang="en-GB" dirty="0" err="1"/>
              <a:t>hlediska</a:t>
            </a:r>
            <a:r>
              <a:rPr lang="en-GB" dirty="0"/>
              <a:t> </a:t>
            </a:r>
            <a:r>
              <a:rPr lang="en-GB" dirty="0" err="1"/>
              <a:t>četnosti</a:t>
            </a:r>
            <a:r>
              <a:rPr lang="en-GB" dirty="0"/>
              <a:t> </a:t>
            </a:r>
            <a:r>
              <a:rPr lang="en-GB" dirty="0" err="1"/>
              <a:t>nákupu</a:t>
            </a:r>
            <a:r>
              <a:rPr lang="en-GB" dirty="0"/>
              <a:t>.</a:t>
            </a:r>
            <a:endParaRPr lang="cs-CZ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A5A4A0-6C80-44A7-B94D-D7AB47F2D9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2597" y="2045110"/>
            <a:ext cx="7726805" cy="4296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59009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E90FC0-AC97-4128-B01A-5F91FD5ECC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b="1" dirty="0" err="1"/>
              <a:t>Shrnutí</a:t>
            </a:r>
            <a:r>
              <a:rPr lang="cs-CZ" sz="2800" b="1" dirty="0"/>
              <a:t> výsledků šetření</a:t>
            </a:r>
            <a:endParaRPr lang="cs-CZ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F352D7-7987-41B2-B7DF-42AB7C2781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06013"/>
            <a:ext cx="10515600" cy="639097"/>
          </a:xfrm>
        </p:spPr>
        <p:txBody>
          <a:bodyPr/>
          <a:lstStyle/>
          <a:p>
            <a:r>
              <a:rPr lang="en-GB" dirty="0" err="1"/>
              <a:t>Tři</a:t>
            </a:r>
            <a:r>
              <a:rPr lang="en-GB" dirty="0"/>
              <a:t> </a:t>
            </a:r>
            <a:r>
              <a:rPr lang="en-GB" dirty="0" err="1"/>
              <a:t>pětiny</a:t>
            </a:r>
            <a:r>
              <a:rPr lang="en-GB" dirty="0"/>
              <a:t> </a:t>
            </a:r>
            <a:r>
              <a:rPr lang="en-GB" dirty="0" err="1"/>
              <a:t>dotázaných</a:t>
            </a:r>
            <a:r>
              <a:rPr lang="en-GB" dirty="0"/>
              <a:t> </a:t>
            </a:r>
            <a:r>
              <a:rPr lang="en-GB" dirty="0" err="1"/>
              <a:t>doma</a:t>
            </a:r>
            <a:r>
              <a:rPr lang="en-GB" dirty="0"/>
              <a:t> </a:t>
            </a:r>
            <a:r>
              <a:rPr lang="en-GB" dirty="0" err="1"/>
              <a:t>připravují</a:t>
            </a:r>
            <a:r>
              <a:rPr lang="en-GB" dirty="0"/>
              <a:t> </a:t>
            </a:r>
            <a:r>
              <a:rPr lang="en-GB" dirty="0" err="1"/>
              <a:t>zvěřinu</a:t>
            </a:r>
            <a:r>
              <a:rPr lang="en-GB" dirty="0"/>
              <a:t>.</a:t>
            </a:r>
            <a:endParaRPr lang="cs-CZ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BC5F2C9-E8CB-4DAA-88AB-8F902F7042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760" y="1881121"/>
            <a:ext cx="9714271" cy="4630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69683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377EF4-8730-4B5B-A4B7-C46AD07CFC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b="1" dirty="0" err="1"/>
              <a:t>Shrnutí</a:t>
            </a:r>
            <a:r>
              <a:rPr lang="cs-CZ" sz="2800" b="1" dirty="0"/>
              <a:t> výsledků šetření</a:t>
            </a:r>
            <a:endParaRPr lang="cs-CZ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741732-CEE6-4807-A950-F5AE81B1E5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10000"/>
              </a:lnSpc>
            </a:pPr>
            <a:r>
              <a:rPr lang="cs-CZ" dirty="0"/>
              <a:t>62% respondentů si jídla ze zvěřiny připravují doma.</a:t>
            </a:r>
          </a:p>
          <a:p>
            <a:pPr>
              <a:lnSpc>
                <a:spcPct val="110000"/>
              </a:lnSpc>
            </a:pPr>
            <a:r>
              <a:rPr lang="cs-CZ" dirty="0"/>
              <a:t>Četnost přípravy zvěřiny doma je ale nízká: 36% uvádí, že ji připravuje “alespoň 1x ročně” a dalších 36% ji připravuje “alespoň 1x za 3 měsíce”. Celkem tedy </a:t>
            </a:r>
            <a:r>
              <a:rPr lang="cs-CZ" b="1" dirty="0"/>
              <a:t>téměř tři čtvrtiny všech respondentů připravují zvěřinu jen jednou či několikrát do roka. </a:t>
            </a:r>
            <a:r>
              <a:rPr lang="cs-CZ" dirty="0"/>
              <a:t>21% uvádí, že zvěřinu připravuje “alespoň 1x měsíčně” a 4% uvádí “alespoň 1x týdně”. 3% ji připravují ještě méně často, než 1x ročně.</a:t>
            </a:r>
          </a:p>
          <a:p>
            <a:pPr>
              <a:lnSpc>
                <a:spcPct val="110000"/>
              </a:lnSpc>
            </a:pPr>
            <a:endParaRPr lang="cs-CZ" dirty="0"/>
          </a:p>
          <a:p>
            <a:pPr>
              <a:lnSpc>
                <a:spcPct val="110000"/>
              </a:lnSpc>
            </a:pPr>
            <a:endParaRPr lang="cs-CZ" dirty="0"/>
          </a:p>
          <a:p>
            <a:pPr>
              <a:lnSpc>
                <a:spcPct val="110000"/>
              </a:lnSpc>
            </a:pPr>
            <a:endParaRPr lang="cs-CZ" dirty="0"/>
          </a:p>
          <a:p>
            <a:pPr>
              <a:lnSpc>
                <a:spcPct val="110000"/>
              </a:lnSpc>
            </a:pPr>
            <a:endParaRPr lang="cs-CZ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2F180B-D89E-4B29-8A7C-EBB304FC5D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8863" y="3644487"/>
            <a:ext cx="7322928" cy="2510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20984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39C07E-EFC0-4CBC-98FF-0BBA6FDB53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b="1" dirty="0" err="1"/>
              <a:t>Shrnutí</a:t>
            </a:r>
            <a:r>
              <a:rPr lang="cs-CZ" sz="2800" b="1" dirty="0"/>
              <a:t> výsledků šetření</a:t>
            </a:r>
            <a:endParaRPr lang="cs-CZ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1F0F7A-0ACF-4E31-B4CE-96354F70CB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06012"/>
            <a:ext cx="10515600" cy="1396181"/>
          </a:xfrm>
        </p:spPr>
        <p:txBody>
          <a:bodyPr>
            <a:normAutofit/>
          </a:bodyPr>
          <a:lstStyle/>
          <a:p>
            <a:r>
              <a:rPr lang="cs-CZ" dirty="0"/>
              <a:t>Nejčastějším způsobem přípravy zvěřiny je pečení (56%), na druhém m</a:t>
            </a:r>
            <a:r>
              <a:rPr lang="en-GB" dirty="0"/>
              <a:t>í</a:t>
            </a:r>
            <a:r>
              <a:rPr lang="cs-CZ" dirty="0"/>
              <a:t>stě je vaření (37%). Jen 4% respondentů uvedla jako nejčastější přípravu grilování.</a:t>
            </a:r>
          </a:p>
          <a:p>
            <a:r>
              <a:rPr lang="cs-CZ" dirty="0"/>
              <a:t>Složitost přípravy je hlavním deklarovaným důvodem, proč domácnosti zvěřinu doma nevaří (35%). Významným fa</a:t>
            </a:r>
            <a:r>
              <a:rPr lang="en-GB" dirty="0"/>
              <a:t>kt</a:t>
            </a:r>
            <a:r>
              <a:rPr lang="cs-CZ" dirty="0" err="1"/>
              <a:t>orem</a:t>
            </a:r>
            <a:r>
              <a:rPr lang="cs-CZ" dirty="0"/>
              <a:t> je </a:t>
            </a:r>
            <a:r>
              <a:rPr lang="en-GB" dirty="0" err="1"/>
              <a:t>i</a:t>
            </a:r>
            <a:r>
              <a:rPr lang="cs-CZ" dirty="0"/>
              <a:t> cena (21%) a nedostatečná dostupnost (15%).</a:t>
            </a:r>
          </a:p>
          <a:p>
            <a:endParaRPr lang="cs-CZ" dirty="0"/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B0A9605-6318-4DB0-B115-C373CB758FC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0161" y="2567132"/>
            <a:ext cx="7791677" cy="4191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30337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A4365B-DEBC-4069-B648-7B168F1313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b="1" dirty="0" err="1"/>
              <a:t>Shrnutí</a:t>
            </a:r>
            <a:r>
              <a:rPr lang="cs-CZ" sz="2800" b="1" dirty="0"/>
              <a:t> výsledků šetření</a:t>
            </a:r>
            <a:endParaRPr lang="cs-CZ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2A692E-0C74-41F7-8803-A0102443E8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450" y="1406012"/>
            <a:ext cx="9655277" cy="5003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17774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110E73A-E729-4933-AD7A-FAF9533D81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550" y="1406012"/>
            <a:ext cx="9655278" cy="515403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CA4365B-DEBC-4069-B648-7B168F1313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b="1" dirty="0" err="1"/>
              <a:t>Shrnutí</a:t>
            </a:r>
            <a:r>
              <a:rPr lang="cs-CZ" sz="2800" b="1" dirty="0"/>
              <a:t> výsledků šetření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3002001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A4365B-DEBC-4069-B648-7B168F1313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b="1" dirty="0" err="1"/>
              <a:t>Shrnutí</a:t>
            </a:r>
            <a:r>
              <a:rPr lang="cs-CZ" sz="2800" b="1" dirty="0"/>
              <a:t> výsledků šetření</a:t>
            </a:r>
            <a:endParaRPr lang="cs-CZ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92AD67-B43F-4ECA-84C3-64BED316D8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251" y="1504309"/>
            <a:ext cx="9146765" cy="4580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53465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A3E8CB-5A65-4FBC-A1FE-B00A82F310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b="1" dirty="0" err="1"/>
              <a:t>Shrnutí</a:t>
            </a:r>
            <a:r>
              <a:rPr lang="cs-CZ" sz="2800" b="1" dirty="0"/>
              <a:t> výsledků šetření</a:t>
            </a:r>
            <a:endParaRPr lang="cs-CZ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F44F6F-76DC-4FD5-8A6E-6DB6234A5E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9838" y="1393722"/>
            <a:ext cx="9522388" cy="494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1469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22FEE9-3552-47F8-9212-FB4EE99F1C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b="1" dirty="0" err="1"/>
              <a:t>Shrnutí</a:t>
            </a:r>
            <a:r>
              <a:rPr lang="cs-CZ" sz="2800" b="1" dirty="0"/>
              <a:t> výsledků šetření</a:t>
            </a:r>
            <a:endParaRPr lang="cs-CZ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64DF17-A3B2-4E68-B886-2268E4FC6B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090" y="1406012"/>
            <a:ext cx="9655277" cy="4872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3410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093E0A6-439C-40E0-A499-23A7343EE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16711"/>
            <a:ext cx="10515600" cy="824578"/>
          </a:xfrm>
        </p:spPr>
        <p:txBody>
          <a:bodyPr>
            <a:normAutofit/>
          </a:bodyPr>
          <a:lstStyle/>
          <a:p>
            <a:pPr algn="just"/>
            <a:r>
              <a:rPr lang="en-GB" sz="2600" dirty="0"/>
              <a:t>1.</a:t>
            </a:r>
            <a:r>
              <a:rPr lang="cs-CZ" sz="2600" dirty="0"/>
              <a:t> </a:t>
            </a:r>
            <a:r>
              <a:rPr lang="cs-CZ" sz="2400" b="1" dirty="0"/>
              <a:t>Představení projektu  “Zvěřina – koordinační a servisní centrum</a:t>
            </a:r>
            <a:r>
              <a:rPr lang="cs-CZ" sz="2600" dirty="0"/>
              <a:t>“ </a:t>
            </a:r>
          </a:p>
        </p:txBody>
      </p:sp>
    </p:spTree>
    <p:extLst>
      <p:ext uri="{BB962C8B-B14F-4D97-AF65-F5344CB8AC3E}">
        <p14:creationId xmlns:p14="http://schemas.microsoft.com/office/powerpoint/2010/main" val="230144434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B0FEA2-EB61-4EE5-98F7-C3060D0322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b="1" dirty="0" err="1"/>
              <a:t>Shrnutí</a:t>
            </a:r>
            <a:r>
              <a:rPr lang="cs-CZ" sz="2800" b="1" dirty="0"/>
              <a:t> výsledků šetření</a:t>
            </a:r>
            <a:endParaRPr lang="cs-CZ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65D227-D847-4BDD-972C-975C65ABFC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1053" y="1406013"/>
            <a:ext cx="4016784" cy="5451987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10000"/>
              </a:lnSpc>
            </a:pPr>
            <a:r>
              <a:rPr lang="cs-CZ" sz="1600" dirty="0"/>
              <a:t>Tvrzení, že zvěřina je zdravá potravina v biokvalitě, pozitivně přijímá 8 z 10 dotázaných.  S tímto tvrzením souhlasí nejvíce respondentů. Úměrně s rostoucím vzděláním roste také míra souhlasu s tímto tvrzením.</a:t>
            </a:r>
          </a:p>
          <a:p>
            <a:pPr>
              <a:lnSpc>
                <a:spcPct val="110000"/>
              </a:lnSpc>
            </a:pPr>
            <a:r>
              <a:rPr lang="cs-CZ" sz="1600" dirty="0"/>
              <a:t>S tvrzením, že zvěřina je ekologicky šetrná potravina, souhlasí tři čtvrtiny respondentů.</a:t>
            </a:r>
          </a:p>
          <a:p>
            <a:pPr>
              <a:lnSpc>
                <a:spcPct val="110000"/>
              </a:lnSpc>
            </a:pPr>
            <a:r>
              <a:rPr lang="cs-CZ" sz="1600" dirty="0"/>
              <a:t>Přestože nejhůře je přijímáno respondenty tvrzení, že konzumací zvěřiny pomáhají českým lesům, stále s tímto tvrzením souhlasí vice než polovina respondentů. Souhlasí s tím častěji muži (65%) než ženy (51%).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90C367-6BB8-4ED1-B1B2-3475E61147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7837" y="1189704"/>
            <a:ext cx="7228860" cy="480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59961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22BD21-5E7D-4819-9541-F4F0FF8BBA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b="1" dirty="0" err="1"/>
              <a:t>Shrnutí</a:t>
            </a:r>
            <a:r>
              <a:rPr lang="cs-CZ" sz="2800" b="1" dirty="0"/>
              <a:t> výsledků šetření</a:t>
            </a:r>
            <a:endParaRPr lang="cs-CZ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32DC7D-3C25-4332-BC24-4C03648A84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406012"/>
            <a:ext cx="9468465" cy="4926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50772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D68545-F9C5-47DF-B545-3888700517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Závěry, doporučení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75EB5D-5750-4226-ADF7-A260567E3C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06013"/>
            <a:ext cx="10515600" cy="4640826"/>
          </a:xfrm>
        </p:spPr>
        <p:txBody>
          <a:bodyPr>
            <a:normAutofit/>
          </a:bodyPr>
          <a:lstStyle/>
          <a:p>
            <a:r>
              <a:rPr lang="cs-CZ" dirty="0"/>
              <a:t>České domácnosti se domácí přípravě a konzumaci zvěřiny nebrání – ale ve skutečnosti se k ní dostanou velmi zřídka, </a:t>
            </a:r>
            <a:r>
              <a:rPr lang="cs-CZ" dirty="0" err="1"/>
              <a:t>ča</a:t>
            </a:r>
            <a:r>
              <a:rPr lang="en-GB" dirty="0"/>
              <a:t>s</a:t>
            </a:r>
            <a:r>
              <a:rPr lang="cs-CZ" dirty="0"/>
              <a:t>to jen jednou či několikrát za rok.</a:t>
            </a:r>
          </a:p>
          <a:p>
            <a:r>
              <a:rPr lang="cs-CZ" dirty="0"/>
              <a:t>Potvrdila se hypotéza, že hlavní deklarovanou bariérou pro přípravu zvěřiny doma je vnímaná složitost přípravy. Jako </a:t>
            </a:r>
            <a:r>
              <a:rPr lang="en-GB" dirty="0" err="1"/>
              <a:t>další</a:t>
            </a:r>
            <a:r>
              <a:rPr lang="en-GB" dirty="0"/>
              <a:t> </a:t>
            </a:r>
            <a:r>
              <a:rPr lang="cs-CZ" dirty="0"/>
              <a:t>významnou reálnou příčinou ale je zvyk – “prostě ji nemáme v rodinném jídelníčku”.</a:t>
            </a:r>
            <a:endParaRPr lang="en-GB" dirty="0"/>
          </a:p>
          <a:p>
            <a:r>
              <a:rPr lang="cs-CZ" dirty="0"/>
              <a:t>Zákazník málokdy dostane skutečný impuls k tomu, aby zvěřinu vyzkoušel, aby ji vložil do košíku. Řešením je dlouhodobá kampaň na podporu konzumace, která bude pomalu měnit stravovací preference a začlení zvěřinu ve větší míře do jídelníčku domácností. Taková kampaň není v silách jednoho výrobce a je během na hodně dlouhou trať.</a:t>
            </a:r>
            <a:endParaRPr lang="en-GB" dirty="0"/>
          </a:p>
          <a:p>
            <a:r>
              <a:rPr lang="en-GB" dirty="0" err="1"/>
              <a:t>Zároveň</a:t>
            </a:r>
            <a:r>
              <a:rPr lang="en-GB" dirty="0"/>
              <a:t> </a:t>
            </a:r>
            <a:r>
              <a:rPr lang="en-GB" dirty="0" err="1"/>
              <a:t>samozřejmě</a:t>
            </a:r>
            <a:r>
              <a:rPr lang="en-GB" dirty="0"/>
              <a:t> </a:t>
            </a:r>
            <a:r>
              <a:rPr lang="en-GB" dirty="0" err="1"/>
              <a:t>poptávku</a:t>
            </a:r>
            <a:r>
              <a:rPr lang="en-GB" dirty="0"/>
              <a:t> po </a:t>
            </a:r>
            <a:r>
              <a:rPr lang="en-GB" dirty="0" err="1"/>
              <a:t>zvěřině</a:t>
            </a:r>
            <a:r>
              <a:rPr lang="en-GB" dirty="0"/>
              <a:t> </a:t>
            </a:r>
            <a:r>
              <a:rPr lang="en-GB" dirty="0" err="1"/>
              <a:t>ovlivňuje</a:t>
            </a:r>
            <a:r>
              <a:rPr lang="en-GB" dirty="0"/>
              <a:t> </a:t>
            </a:r>
            <a:r>
              <a:rPr lang="cs-CZ" dirty="0"/>
              <a:t>i</a:t>
            </a:r>
            <a:r>
              <a:rPr lang="en-GB" dirty="0"/>
              <a:t> </a:t>
            </a:r>
            <a:r>
              <a:rPr lang="en-GB" dirty="0" err="1"/>
              <a:t>její</a:t>
            </a:r>
            <a:r>
              <a:rPr lang="en-GB" dirty="0"/>
              <a:t> </a:t>
            </a:r>
            <a:r>
              <a:rPr lang="en-GB" dirty="0" err="1"/>
              <a:t>nabídka</a:t>
            </a:r>
            <a:r>
              <a:rPr lang="en-GB" dirty="0"/>
              <a:t> v </a:t>
            </a:r>
            <a:r>
              <a:rPr lang="en-GB" dirty="0" err="1"/>
              <a:t>maloobchodní</a:t>
            </a:r>
            <a:r>
              <a:rPr lang="en-GB" dirty="0"/>
              <a:t> </a:t>
            </a:r>
            <a:r>
              <a:rPr lang="en-GB" dirty="0" err="1"/>
              <a:t>síti</a:t>
            </a:r>
            <a:r>
              <a:rPr lang="en-GB" dirty="0"/>
              <a:t> – </a:t>
            </a:r>
            <a:r>
              <a:rPr lang="en-GB" dirty="0" err="1"/>
              <a:t>téměř</a:t>
            </a:r>
            <a:r>
              <a:rPr lang="en-GB" dirty="0"/>
              <a:t> </a:t>
            </a:r>
            <a:r>
              <a:rPr lang="en-GB" dirty="0" err="1"/>
              <a:t>polovina</a:t>
            </a:r>
            <a:r>
              <a:rPr lang="en-GB" dirty="0"/>
              <a:t> </a:t>
            </a:r>
            <a:r>
              <a:rPr lang="en-GB" dirty="0" err="1"/>
              <a:t>zákazníků</a:t>
            </a:r>
            <a:r>
              <a:rPr lang="en-GB" dirty="0"/>
              <a:t> </a:t>
            </a:r>
            <a:r>
              <a:rPr lang="en-GB" dirty="0" err="1"/>
              <a:t>uvádí</a:t>
            </a:r>
            <a:r>
              <a:rPr lang="en-GB" dirty="0"/>
              <a:t>, </a:t>
            </a:r>
            <a:r>
              <a:rPr lang="en-GB" dirty="0" err="1"/>
              <a:t>že</a:t>
            </a:r>
            <a:r>
              <a:rPr lang="en-GB" dirty="0"/>
              <a:t> ji </a:t>
            </a:r>
            <a:r>
              <a:rPr lang="en-GB" dirty="0" err="1"/>
              <a:t>kupuje</a:t>
            </a:r>
            <a:r>
              <a:rPr lang="en-GB" dirty="0"/>
              <a:t> v </a:t>
            </a:r>
            <a:r>
              <a:rPr lang="en-GB" dirty="0" err="1"/>
              <a:t>supermarketech</a:t>
            </a:r>
            <a:r>
              <a:rPr lang="en-GB" dirty="0"/>
              <a:t>/</a:t>
            </a:r>
            <a:r>
              <a:rPr lang="en-GB" dirty="0" err="1"/>
              <a:t>hypermarketech</a:t>
            </a:r>
            <a:r>
              <a:rPr lang="en-GB" dirty="0"/>
              <a:t> </a:t>
            </a:r>
            <a:r>
              <a:rPr lang="en-GB" dirty="0" err="1"/>
              <a:t>či</a:t>
            </a:r>
            <a:r>
              <a:rPr lang="en-GB" dirty="0"/>
              <a:t> </a:t>
            </a:r>
            <a:r>
              <a:rPr lang="en-GB" dirty="0" err="1"/>
              <a:t>řeznictvích</a:t>
            </a:r>
            <a:r>
              <a:rPr lang="en-GB" dirty="0"/>
              <a:t>.</a:t>
            </a:r>
          </a:p>
          <a:p>
            <a:r>
              <a:rPr lang="cs-CZ" dirty="0"/>
              <a:t>Zákazníci </a:t>
            </a:r>
            <a:r>
              <a:rPr lang="en-GB" dirty="0" err="1"/>
              <a:t>ve</a:t>
            </a:r>
            <a:r>
              <a:rPr lang="en-GB" dirty="0"/>
              <a:t> </a:t>
            </a:r>
            <a:r>
              <a:rPr lang="en-GB" dirty="0" err="1"/>
              <a:t>většině</a:t>
            </a:r>
            <a:r>
              <a:rPr lang="en-GB" dirty="0"/>
              <a:t> </a:t>
            </a:r>
            <a:r>
              <a:rPr lang="cs-CZ" dirty="0"/>
              <a:t>nevnímají </a:t>
            </a:r>
            <a:r>
              <a:rPr lang="cs-CZ" dirty="0" err="1"/>
              <a:t>rozdí</a:t>
            </a:r>
            <a:r>
              <a:rPr lang="en-GB" dirty="0"/>
              <a:t>l</a:t>
            </a:r>
            <a:r>
              <a:rPr lang="cs-CZ" dirty="0"/>
              <a:t> mezi kvalitou zvěřiny z volného lovu a farmového chovu. Pokud se chtějí </a:t>
            </a:r>
            <a:r>
              <a:rPr lang="cs-CZ" dirty="0" err="1"/>
              <a:t>če</a:t>
            </a:r>
            <a:r>
              <a:rPr lang="en-GB" dirty="0"/>
              <a:t>š</a:t>
            </a:r>
            <a:r>
              <a:rPr lang="cs-CZ" dirty="0" err="1"/>
              <a:t>tí</a:t>
            </a:r>
            <a:r>
              <a:rPr lang="cs-CZ" dirty="0"/>
              <a:t> myslivci bránit zejména importům zvěřiny (Nový Zéland, atd.), měli by dlouhodobě vysvětlovat konzumentům rozdíly v kvalitě – a to pro konzumenty relevantními argumenty.</a:t>
            </a:r>
          </a:p>
        </p:txBody>
      </p:sp>
    </p:spTree>
    <p:extLst>
      <p:ext uri="{BB962C8B-B14F-4D97-AF65-F5344CB8AC3E}">
        <p14:creationId xmlns:p14="http://schemas.microsoft.com/office/powerpoint/2010/main" val="122493129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377EF4-8730-4B5B-A4B7-C46AD07CFC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Top Lines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741732-CEE6-4807-A950-F5AE81B1E5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lnSpc>
                <a:spcPct val="110000"/>
              </a:lnSpc>
            </a:pPr>
            <a:r>
              <a:rPr lang="cs-CZ" dirty="0"/>
              <a:t>39% kupujících nakupuje zvěřinu od místního myslivce. Na druhém místě jsou hypermarkety  a supermarkety s 23%, na třetím řeznictví a maloobchody s 21%. Specializované eshopy </a:t>
            </a:r>
            <a:r>
              <a:rPr lang="en-GB" dirty="0"/>
              <a:t>v</a:t>
            </a:r>
            <a:r>
              <a:rPr lang="cs-CZ" dirty="0" err="1"/>
              <a:t>yužívá</a:t>
            </a:r>
            <a:r>
              <a:rPr lang="cs-CZ" dirty="0"/>
              <a:t> 5% nakupujících a necelá 3% nakupují zvěřinu v eshopech typu rohlík.cz a košík.cz.</a:t>
            </a:r>
          </a:p>
          <a:p>
            <a:pPr>
              <a:lnSpc>
                <a:spcPct val="110000"/>
              </a:lnSpc>
            </a:pPr>
            <a:r>
              <a:rPr lang="cs-CZ" dirty="0"/>
              <a:t>64% nakupujících je jedno, zda je maso z farmového chovu nebo z volné přírody. Jen 23% uvedlo, že preferuje zvěř ulovenou z volné přírody.</a:t>
            </a:r>
          </a:p>
          <a:p>
            <a:pPr>
              <a:lnSpc>
                <a:spcPct val="110000"/>
              </a:lnSpc>
            </a:pPr>
            <a:r>
              <a:rPr lang="cs-CZ" dirty="0"/>
              <a:t>68% respondentů preferuje při nákupu zvěřiny maso porcované a čerstvé, resp. chlazené. Jen 8,5% preferuje maso porcované mražené. 11% preferuje maso čerstvé neporcované.</a:t>
            </a:r>
          </a:p>
          <a:p>
            <a:pPr>
              <a:lnSpc>
                <a:spcPct val="110000"/>
              </a:lnSpc>
            </a:pPr>
            <a:r>
              <a:rPr lang="cs-CZ" dirty="0"/>
              <a:t>58 % respondentů si myslí, že by zvěřina měla stát stejně jako jiné druhy masa, 35% si myslí, že by měla být dražší a 7% si myslí, že by měl</a:t>
            </a:r>
            <a:r>
              <a:rPr lang="en-GB" dirty="0"/>
              <a:t>a</a:t>
            </a:r>
            <a:r>
              <a:rPr lang="cs-CZ" dirty="0"/>
              <a:t> být levnější.</a:t>
            </a:r>
          </a:p>
          <a:p>
            <a:pPr>
              <a:lnSpc>
                <a:spcPct val="110000"/>
              </a:lnSpc>
            </a:pPr>
            <a:r>
              <a:rPr lang="cs-CZ" dirty="0"/>
              <a:t>V restauraci si respondenti rádi dají zvěřinu, pokud je v nabídce - 58%. A 8% jich zvěřinu přímo vyhledává.</a:t>
            </a:r>
          </a:p>
          <a:p>
            <a:pPr>
              <a:lnSpc>
                <a:spcPct val="110000"/>
              </a:lnSpc>
            </a:pPr>
            <a:r>
              <a:rPr lang="cs-CZ" dirty="0"/>
              <a:t>Pro drtivou většinu (90%) respondentů není konzumace zvěřiny spojena s konkrétní událostí/příležitostí (svátky, oslavy, atp.)</a:t>
            </a:r>
          </a:p>
          <a:p>
            <a:pPr>
              <a:lnSpc>
                <a:spcPct val="110000"/>
              </a:lnSpc>
            </a:pPr>
            <a:endParaRPr lang="cs-CZ" dirty="0"/>
          </a:p>
          <a:p>
            <a:pPr>
              <a:lnSpc>
                <a:spcPct val="110000"/>
              </a:lnSpc>
            </a:pPr>
            <a:endParaRPr lang="cs-CZ" dirty="0"/>
          </a:p>
          <a:p>
            <a:pPr>
              <a:lnSpc>
                <a:spcPct val="110000"/>
              </a:lnSpc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2043343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D68545-F9C5-47DF-B545-3888700517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Závěry, doporučení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75EB5D-5750-4226-ADF7-A260567E3C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17875"/>
            <a:ext cx="10515600" cy="4074387"/>
          </a:xfrm>
        </p:spPr>
        <p:txBody>
          <a:bodyPr>
            <a:normAutofit/>
          </a:bodyPr>
          <a:lstStyle/>
          <a:p>
            <a:r>
              <a:rPr lang="cs-CZ" dirty="0"/>
              <a:t>Více </a:t>
            </a:r>
            <a:r>
              <a:rPr lang="cs-CZ" b="1" dirty="0"/>
              <a:t>než dvě třetiny zákazníků preferují při nákupu zvěřinu čerstvou a dělenou</a:t>
            </a:r>
            <a:r>
              <a:rPr lang="cs-CZ" dirty="0"/>
              <a:t>. Pokud chceme zvýšit odbyt zvěřiny, musíme buď </a:t>
            </a:r>
            <a:r>
              <a:rPr lang="cs-CZ" b="1" dirty="0"/>
              <a:t>zvýšit objem masa nabízeného v tomto formátu, nebo změnit preference zákazníka – např. vysvětlit, proč je zvěřina lepší v mraženém stavu</a:t>
            </a:r>
            <a:r>
              <a:rPr lang="cs-CZ" dirty="0"/>
              <a:t>.</a:t>
            </a:r>
          </a:p>
          <a:p>
            <a:endParaRPr lang="cs-CZ" dirty="0"/>
          </a:p>
          <a:p>
            <a:r>
              <a:rPr lang="cs-CZ" dirty="0"/>
              <a:t>Grilování je v Česku nesmírně oblíbené – ale zvěřinu </a:t>
            </a:r>
            <a:r>
              <a:rPr lang="cs-CZ" b="1" dirty="0"/>
              <a:t>griluje jen 4% jejích konzumentů</a:t>
            </a:r>
            <a:r>
              <a:rPr lang="cs-CZ" dirty="0"/>
              <a:t>. Je zde </a:t>
            </a:r>
            <a:r>
              <a:rPr lang="cs-CZ" b="1" dirty="0"/>
              <a:t>prostor pro posílení vnímání zvěřiny jako vhodného masa na gril</a:t>
            </a:r>
            <a:r>
              <a:rPr lang="cs-CZ" dirty="0"/>
              <a:t>? Jaká jsou pro a proti?</a:t>
            </a:r>
          </a:p>
          <a:p>
            <a:endParaRPr lang="cs-CZ" b="1" dirty="0"/>
          </a:p>
          <a:p>
            <a:r>
              <a:rPr lang="cs-CZ" b="1" dirty="0"/>
              <a:t>Gastro podnikatelé </a:t>
            </a:r>
            <a:r>
              <a:rPr lang="cs-CZ" dirty="0"/>
              <a:t>by měli silněji vnímat pozitivní postoj veřejnosti ke zvěřině a </a:t>
            </a:r>
            <a:r>
              <a:rPr lang="cs-CZ" b="1" dirty="0" err="1"/>
              <a:t>rozš</a:t>
            </a:r>
            <a:r>
              <a:rPr lang="en-GB" b="1" dirty="0" err="1"/>
              <a:t>i</a:t>
            </a:r>
            <a:r>
              <a:rPr lang="cs-CZ" b="1" dirty="0" err="1"/>
              <a:t>řovat</a:t>
            </a:r>
            <a:r>
              <a:rPr lang="cs-CZ" b="1" dirty="0"/>
              <a:t> sortiment z ní nabízených jídel.</a:t>
            </a:r>
          </a:p>
          <a:p>
            <a:endParaRPr lang="cs-CZ" b="1" dirty="0"/>
          </a:p>
          <a:p>
            <a:r>
              <a:rPr lang="cs-CZ" b="1" dirty="0"/>
              <a:t>Na jedné straně zákazníci vnímají velmi silně (8</a:t>
            </a:r>
            <a:r>
              <a:rPr lang="en-GB" b="1" dirty="0"/>
              <a:t> </a:t>
            </a:r>
            <a:r>
              <a:rPr lang="cs-CZ" b="1" dirty="0"/>
              <a:t>z</a:t>
            </a:r>
            <a:r>
              <a:rPr lang="en-GB" b="1" dirty="0"/>
              <a:t> </a:t>
            </a:r>
            <a:r>
              <a:rPr lang="cs-CZ" b="1" dirty="0"/>
              <a:t>10) zvěřinu jako zdravou biopotravinu – na druhé straně zatím nejsou připraveni za tuto kvalitu zaplatit</a:t>
            </a:r>
            <a:r>
              <a:rPr lang="cs-CZ" dirty="0"/>
              <a:t>.</a:t>
            </a:r>
            <a:r>
              <a:rPr lang="en-GB" dirty="0"/>
              <a:t> </a:t>
            </a:r>
            <a:r>
              <a:rPr lang="cs-CZ" dirty="0"/>
              <a:t>Přitom obecně jsou zákazníci ochotni připlácet za bio a regionální potraviny – pro domácnosti i v gastro segmentu.</a:t>
            </a:r>
          </a:p>
        </p:txBody>
      </p:sp>
    </p:spTree>
    <p:extLst>
      <p:ext uri="{BB962C8B-B14F-4D97-AF65-F5344CB8AC3E}">
        <p14:creationId xmlns:p14="http://schemas.microsoft.com/office/powerpoint/2010/main" val="68035485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093E0A6-439C-40E0-A499-23A7343EE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16711"/>
            <a:ext cx="10515600" cy="135864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GB" sz="3200" b="1" dirty="0"/>
              <a:t>6. </a:t>
            </a:r>
            <a:r>
              <a:rPr lang="cs-CZ" sz="3200" b="1" dirty="0"/>
              <a:t>Postoj </a:t>
            </a:r>
            <a:r>
              <a:rPr lang="en-GB" sz="3200" b="1" dirty="0"/>
              <a:t>gastro </a:t>
            </a:r>
            <a:r>
              <a:rPr lang="en-GB" sz="3200" b="1" dirty="0" err="1"/>
              <a:t>segmentu</a:t>
            </a:r>
            <a:endParaRPr lang="cs-CZ" sz="3200" b="1" dirty="0"/>
          </a:p>
        </p:txBody>
      </p:sp>
    </p:spTree>
    <p:extLst>
      <p:ext uri="{BB962C8B-B14F-4D97-AF65-F5344CB8AC3E}">
        <p14:creationId xmlns:p14="http://schemas.microsoft.com/office/powerpoint/2010/main" val="217303974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3CF747F-E899-4EE4-A4A3-890B956913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err="1"/>
              <a:t>Průzkum</a:t>
            </a:r>
            <a:r>
              <a:rPr lang="en-GB" b="1" dirty="0"/>
              <a:t> </a:t>
            </a:r>
            <a:r>
              <a:rPr lang="en-GB" b="1" dirty="0" err="1"/>
              <a:t>osobním</a:t>
            </a:r>
            <a:r>
              <a:rPr lang="en-GB" b="1" dirty="0"/>
              <a:t> </a:t>
            </a:r>
            <a:r>
              <a:rPr lang="en-GB" b="1" dirty="0" err="1"/>
              <a:t>dotazováním</a:t>
            </a:r>
            <a:r>
              <a:rPr lang="en-GB" b="1" dirty="0"/>
              <a:t> </a:t>
            </a:r>
            <a:r>
              <a:rPr lang="en-GB" b="1" dirty="0" err="1"/>
              <a:t>vybraných</a:t>
            </a:r>
            <a:r>
              <a:rPr lang="en-GB" b="1" dirty="0"/>
              <a:t> </a:t>
            </a:r>
            <a:r>
              <a:rPr lang="en-GB" b="1" dirty="0" err="1"/>
              <a:t>subjektů</a:t>
            </a:r>
            <a:endParaRPr lang="cs-CZ" b="1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E8530B-23F8-47E9-8370-ED5F64CC81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98825"/>
            <a:ext cx="5061155" cy="407438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GB" dirty="0" err="1"/>
              <a:t>Český</a:t>
            </a:r>
            <a:r>
              <a:rPr lang="en-GB" dirty="0"/>
              <a:t> </a:t>
            </a:r>
            <a:r>
              <a:rPr lang="en-GB" dirty="0" err="1"/>
              <a:t>gastronomický</a:t>
            </a:r>
            <a:r>
              <a:rPr lang="en-GB" dirty="0"/>
              <a:t> </a:t>
            </a:r>
            <a:r>
              <a:rPr lang="en-GB" dirty="0" err="1"/>
              <a:t>institut</a:t>
            </a:r>
            <a:endParaRPr lang="en-GB" dirty="0"/>
          </a:p>
          <a:p>
            <a:r>
              <a:rPr lang="en-GB" dirty="0"/>
              <a:t>Red Castle Hospitality Group </a:t>
            </a:r>
            <a:r>
              <a:rPr lang="en-GB" dirty="0" err="1"/>
              <a:t>a.s.</a:t>
            </a:r>
            <a:r>
              <a:rPr lang="en-GB" dirty="0"/>
              <a:t> / HOSPODSKA</a:t>
            </a:r>
          </a:p>
          <a:p>
            <a:r>
              <a:rPr lang="en-GB" dirty="0" err="1"/>
              <a:t>Ambiente</a:t>
            </a:r>
            <a:r>
              <a:rPr lang="en-GB" dirty="0"/>
              <a:t> Group</a:t>
            </a:r>
          </a:p>
          <a:p>
            <a:endParaRPr lang="en-GB" dirty="0"/>
          </a:p>
          <a:p>
            <a:r>
              <a:rPr lang="en-GB" dirty="0" err="1"/>
              <a:t>Celkem</a:t>
            </a:r>
            <a:r>
              <a:rPr lang="en-GB" dirty="0"/>
              <a:t> 7 </a:t>
            </a:r>
            <a:r>
              <a:rPr lang="en-GB" dirty="0" err="1"/>
              <a:t>osobních</a:t>
            </a:r>
            <a:r>
              <a:rPr lang="en-GB" dirty="0"/>
              <a:t> </a:t>
            </a:r>
            <a:r>
              <a:rPr lang="en-GB" dirty="0" err="1"/>
              <a:t>pohovorů</a:t>
            </a:r>
            <a:endParaRPr lang="en-GB" dirty="0"/>
          </a:p>
          <a:p>
            <a:endParaRPr lang="en-GB" dirty="0"/>
          </a:p>
          <a:p>
            <a:r>
              <a:rPr lang="en-GB" dirty="0" err="1"/>
              <a:t>Strukturovaný</a:t>
            </a:r>
            <a:r>
              <a:rPr lang="en-GB" dirty="0"/>
              <a:t> </a:t>
            </a:r>
            <a:r>
              <a:rPr lang="en-GB" dirty="0" err="1"/>
              <a:t>dotazník</a:t>
            </a:r>
            <a:r>
              <a:rPr lang="en-GB" dirty="0"/>
              <a:t> se </a:t>
            </a:r>
            <a:r>
              <a:rPr lang="en-GB" dirty="0" err="1"/>
              <a:t>zamě</a:t>
            </a:r>
            <a:r>
              <a:rPr lang="cs-CZ" dirty="0"/>
              <a:t>ř</a:t>
            </a:r>
            <a:r>
              <a:rPr lang="en-GB" dirty="0" err="1"/>
              <a:t>ením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zvěřinu</a:t>
            </a:r>
            <a:endParaRPr lang="en-GB" dirty="0"/>
          </a:p>
          <a:p>
            <a:endParaRPr lang="cs-CZ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278250A-DD46-4036-8FF5-4413CF227F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2647" y="1514167"/>
            <a:ext cx="4265271" cy="4553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35956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51E780-439F-4114-BFE8-852073C88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Klíčová zjištění – postoje gastro segmentu ke zvěřině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FE74E3-55C0-4FE4-89D4-88EE3F5056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u="sng" dirty="0" err="1"/>
              <a:t>Hlavní</a:t>
            </a:r>
            <a:r>
              <a:rPr lang="en-GB" u="sng" dirty="0"/>
              <a:t> </a:t>
            </a:r>
            <a:r>
              <a:rPr lang="en-GB" u="sng" dirty="0" err="1"/>
              <a:t>bariéry</a:t>
            </a:r>
            <a:r>
              <a:rPr lang="en-GB" u="sng" dirty="0"/>
              <a:t> pro </a:t>
            </a:r>
            <a:r>
              <a:rPr lang="en-GB" u="sng" dirty="0" err="1"/>
              <a:t>rozšíření</a:t>
            </a:r>
            <a:r>
              <a:rPr lang="en-GB" u="sng" dirty="0"/>
              <a:t> </a:t>
            </a:r>
            <a:r>
              <a:rPr lang="en-GB" u="sng" dirty="0" err="1"/>
              <a:t>nabídky</a:t>
            </a:r>
            <a:r>
              <a:rPr lang="en-GB" u="sng" dirty="0"/>
              <a:t> </a:t>
            </a:r>
            <a:r>
              <a:rPr lang="en-GB" u="sng" dirty="0" err="1"/>
              <a:t>zvěřiny</a:t>
            </a:r>
            <a:r>
              <a:rPr lang="en-GB" u="sng" dirty="0"/>
              <a:t> v gastro </a:t>
            </a:r>
            <a:r>
              <a:rPr lang="en-GB" u="sng" dirty="0" err="1"/>
              <a:t>segmentu</a:t>
            </a:r>
            <a:endParaRPr lang="en-GB" u="sng" dirty="0"/>
          </a:p>
          <a:p>
            <a:endParaRPr lang="en-GB" dirty="0"/>
          </a:p>
          <a:p>
            <a:pPr marL="342900" indent="-342900">
              <a:buFont typeface="+mj-lt"/>
              <a:buAutoNum type="arabicPeriod"/>
            </a:pPr>
            <a:r>
              <a:rPr lang="cs-CZ" b="1" dirty="0"/>
              <a:t>Hygienické</a:t>
            </a:r>
            <a:r>
              <a:rPr lang="en-GB" b="1" dirty="0"/>
              <a:t> </a:t>
            </a:r>
            <a:r>
              <a:rPr lang="cs-CZ" b="1" dirty="0"/>
              <a:t>předpisy</a:t>
            </a:r>
          </a:p>
          <a:p>
            <a:pPr lvl="1"/>
            <a:r>
              <a:rPr lang="cs-CZ" dirty="0">
                <a:solidFill>
                  <a:srgbClr val="18151A"/>
                </a:solidFill>
              </a:rPr>
              <a:t>Provozovatelé</a:t>
            </a:r>
            <a:r>
              <a:rPr lang="en-GB" dirty="0">
                <a:solidFill>
                  <a:srgbClr val="18151A"/>
                </a:solidFill>
              </a:rPr>
              <a:t> </a:t>
            </a:r>
            <a:r>
              <a:rPr lang="cs-CZ" noProof="1">
                <a:solidFill>
                  <a:srgbClr val="18151A"/>
                </a:solidFill>
              </a:rPr>
              <a:t>gastra</a:t>
            </a:r>
            <a:r>
              <a:rPr lang="en-GB" dirty="0">
                <a:solidFill>
                  <a:srgbClr val="18151A"/>
                </a:solidFill>
              </a:rPr>
              <a:t> </a:t>
            </a:r>
            <a:r>
              <a:rPr lang="en-GB" dirty="0" err="1">
                <a:solidFill>
                  <a:srgbClr val="18151A"/>
                </a:solidFill>
              </a:rPr>
              <a:t>si</a:t>
            </a:r>
            <a:r>
              <a:rPr lang="en-GB" dirty="0">
                <a:solidFill>
                  <a:srgbClr val="18151A"/>
                </a:solidFill>
              </a:rPr>
              <a:t> </a:t>
            </a:r>
            <a:r>
              <a:rPr lang="en-GB" dirty="0" err="1">
                <a:solidFill>
                  <a:srgbClr val="18151A"/>
                </a:solidFill>
              </a:rPr>
              <a:t>uvědomují</a:t>
            </a:r>
            <a:r>
              <a:rPr lang="cs-CZ" dirty="0">
                <a:solidFill>
                  <a:srgbClr val="18151A"/>
                </a:solidFill>
              </a:rPr>
              <a:t>,</a:t>
            </a:r>
            <a:r>
              <a:rPr lang="en-GB" dirty="0">
                <a:solidFill>
                  <a:srgbClr val="18151A"/>
                </a:solidFill>
              </a:rPr>
              <a:t> </a:t>
            </a:r>
            <a:r>
              <a:rPr lang="en-GB" dirty="0" err="1">
                <a:solidFill>
                  <a:srgbClr val="18151A"/>
                </a:solidFill>
              </a:rPr>
              <a:t>že</a:t>
            </a:r>
            <a:r>
              <a:rPr lang="en-GB" dirty="0">
                <a:solidFill>
                  <a:srgbClr val="18151A"/>
                </a:solidFill>
              </a:rPr>
              <a:t> to, </a:t>
            </a:r>
            <a:r>
              <a:rPr lang="en-GB" dirty="0" err="1">
                <a:solidFill>
                  <a:srgbClr val="18151A"/>
                </a:solidFill>
              </a:rPr>
              <a:t>jakým</a:t>
            </a:r>
            <a:r>
              <a:rPr lang="en-GB" dirty="0">
                <a:solidFill>
                  <a:srgbClr val="18151A"/>
                </a:solidFill>
              </a:rPr>
              <a:t> </a:t>
            </a:r>
            <a:r>
              <a:rPr lang="en-GB" dirty="0" err="1">
                <a:solidFill>
                  <a:srgbClr val="18151A"/>
                </a:solidFill>
              </a:rPr>
              <a:t>způsobem</a:t>
            </a:r>
            <a:r>
              <a:rPr lang="en-GB" dirty="0">
                <a:solidFill>
                  <a:srgbClr val="18151A"/>
                </a:solidFill>
              </a:rPr>
              <a:t> </a:t>
            </a:r>
            <a:r>
              <a:rPr lang="en-GB" dirty="0" err="1">
                <a:solidFill>
                  <a:srgbClr val="18151A"/>
                </a:solidFill>
              </a:rPr>
              <a:t>lze</a:t>
            </a:r>
            <a:r>
              <a:rPr lang="en-GB" dirty="0">
                <a:solidFill>
                  <a:srgbClr val="18151A"/>
                </a:solidFill>
              </a:rPr>
              <a:t> </a:t>
            </a:r>
            <a:r>
              <a:rPr lang="en-GB" dirty="0" err="1">
                <a:solidFill>
                  <a:srgbClr val="18151A"/>
                </a:solidFill>
              </a:rPr>
              <a:t>zvěřinu</a:t>
            </a:r>
            <a:r>
              <a:rPr lang="en-GB" dirty="0">
                <a:solidFill>
                  <a:srgbClr val="18151A"/>
                </a:solidFill>
              </a:rPr>
              <a:t> </a:t>
            </a:r>
            <a:r>
              <a:rPr lang="en-GB" dirty="0" err="1">
                <a:solidFill>
                  <a:srgbClr val="18151A"/>
                </a:solidFill>
              </a:rPr>
              <a:t>pořídit</a:t>
            </a:r>
            <a:r>
              <a:rPr lang="en-GB" dirty="0">
                <a:solidFill>
                  <a:srgbClr val="18151A"/>
                </a:solidFill>
              </a:rPr>
              <a:t> a jak s </a:t>
            </a:r>
            <a:r>
              <a:rPr lang="en-GB" dirty="0" err="1">
                <a:solidFill>
                  <a:srgbClr val="18151A"/>
                </a:solidFill>
              </a:rPr>
              <a:t>ní</a:t>
            </a:r>
            <a:r>
              <a:rPr lang="en-GB" dirty="0">
                <a:solidFill>
                  <a:srgbClr val="18151A"/>
                </a:solidFill>
              </a:rPr>
              <a:t> v </a:t>
            </a:r>
            <a:r>
              <a:rPr lang="en-GB" dirty="0" err="1">
                <a:solidFill>
                  <a:srgbClr val="18151A"/>
                </a:solidFill>
              </a:rPr>
              <a:t>restauraci</a:t>
            </a:r>
            <a:r>
              <a:rPr lang="en-GB" dirty="0">
                <a:solidFill>
                  <a:srgbClr val="18151A"/>
                </a:solidFill>
              </a:rPr>
              <a:t> </a:t>
            </a:r>
            <a:r>
              <a:rPr lang="en-GB" dirty="0" err="1">
                <a:solidFill>
                  <a:srgbClr val="18151A"/>
                </a:solidFill>
              </a:rPr>
              <a:t>zacházet</a:t>
            </a:r>
            <a:r>
              <a:rPr lang="en-GB" dirty="0">
                <a:solidFill>
                  <a:srgbClr val="18151A"/>
                </a:solidFill>
              </a:rPr>
              <a:t>, aby </a:t>
            </a:r>
            <a:r>
              <a:rPr lang="en-GB" dirty="0" err="1">
                <a:solidFill>
                  <a:srgbClr val="18151A"/>
                </a:solidFill>
              </a:rPr>
              <a:t>byly</a:t>
            </a:r>
            <a:r>
              <a:rPr lang="en-GB" dirty="0">
                <a:solidFill>
                  <a:srgbClr val="18151A"/>
                </a:solidFill>
              </a:rPr>
              <a:t> </a:t>
            </a:r>
            <a:r>
              <a:rPr lang="en-GB" dirty="0" err="1">
                <a:solidFill>
                  <a:srgbClr val="18151A"/>
                </a:solidFill>
              </a:rPr>
              <a:t>splněny</a:t>
            </a:r>
            <a:r>
              <a:rPr lang="en-GB" dirty="0">
                <a:solidFill>
                  <a:srgbClr val="18151A"/>
                </a:solidFill>
              </a:rPr>
              <a:t> </a:t>
            </a:r>
            <a:r>
              <a:rPr lang="en-GB" dirty="0" err="1">
                <a:solidFill>
                  <a:srgbClr val="18151A"/>
                </a:solidFill>
              </a:rPr>
              <a:t>zákonem</a:t>
            </a:r>
            <a:r>
              <a:rPr lang="en-GB" dirty="0">
                <a:solidFill>
                  <a:srgbClr val="18151A"/>
                </a:solidFill>
              </a:rPr>
              <a:t> </a:t>
            </a:r>
            <a:r>
              <a:rPr lang="en-GB" dirty="0" err="1">
                <a:solidFill>
                  <a:srgbClr val="18151A"/>
                </a:solidFill>
              </a:rPr>
              <a:t>stanovené</a:t>
            </a:r>
            <a:r>
              <a:rPr lang="en-GB" dirty="0">
                <a:solidFill>
                  <a:srgbClr val="18151A"/>
                </a:solidFill>
              </a:rPr>
              <a:t> </a:t>
            </a:r>
            <a:r>
              <a:rPr lang="en-GB" dirty="0" err="1">
                <a:solidFill>
                  <a:srgbClr val="18151A"/>
                </a:solidFill>
              </a:rPr>
              <a:t>požadavky</a:t>
            </a:r>
            <a:r>
              <a:rPr lang="en-GB" dirty="0">
                <a:solidFill>
                  <a:srgbClr val="18151A"/>
                </a:solidFill>
              </a:rPr>
              <a:t>, se </a:t>
            </a:r>
            <a:r>
              <a:rPr lang="en-GB" dirty="0" err="1">
                <a:solidFill>
                  <a:srgbClr val="18151A"/>
                </a:solidFill>
              </a:rPr>
              <a:t>řídí</a:t>
            </a:r>
            <a:r>
              <a:rPr lang="en-GB" dirty="0">
                <a:solidFill>
                  <a:srgbClr val="18151A"/>
                </a:solidFill>
              </a:rPr>
              <a:t> </a:t>
            </a:r>
            <a:r>
              <a:rPr lang="en-GB" dirty="0" err="1">
                <a:solidFill>
                  <a:srgbClr val="18151A"/>
                </a:solidFill>
              </a:rPr>
              <a:t>specifickou</a:t>
            </a:r>
            <a:r>
              <a:rPr lang="en-GB" dirty="0">
                <a:solidFill>
                  <a:srgbClr val="18151A"/>
                </a:solidFill>
              </a:rPr>
              <a:t> </a:t>
            </a:r>
            <a:r>
              <a:rPr lang="en-GB" dirty="0" err="1">
                <a:solidFill>
                  <a:srgbClr val="18151A"/>
                </a:solidFill>
              </a:rPr>
              <a:t>sadou</a:t>
            </a:r>
            <a:r>
              <a:rPr lang="en-GB" dirty="0">
                <a:solidFill>
                  <a:srgbClr val="18151A"/>
                </a:solidFill>
              </a:rPr>
              <a:t> </a:t>
            </a:r>
            <a:r>
              <a:rPr lang="en-GB" dirty="0" err="1">
                <a:solidFill>
                  <a:srgbClr val="18151A"/>
                </a:solidFill>
              </a:rPr>
              <a:t>předpisů</a:t>
            </a:r>
            <a:r>
              <a:rPr lang="en-GB" dirty="0">
                <a:solidFill>
                  <a:srgbClr val="18151A"/>
                </a:solidFill>
              </a:rPr>
              <a:t> </a:t>
            </a:r>
            <a:r>
              <a:rPr lang="en-GB" dirty="0" err="1">
                <a:solidFill>
                  <a:srgbClr val="18151A"/>
                </a:solidFill>
              </a:rPr>
              <a:t>veterinární</a:t>
            </a:r>
            <a:r>
              <a:rPr lang="en-GB" dirty="0">
                <a:solidFill>
                  <a:srgbClr val="18151A"/>
                </a:solidFill>
              </a:rPr>
              <a:t> </a:t>
            </a:r>
            <a:r>
              <a:rPr lang="en-GB" dirty="0" err="1">
                <a:solidFill>
                  <a:srgbClr val="18151A"/>
                </a:solidFill>
              </a:rPr>
              <a:t>správy</a:t>
            </a:r>
            <a:r>
              <a:rPr lang="en-GB" dirty="0">
                <a:solidFill>
                  <a:srgbClr val="18151A"/>
                </a:solidFill>
              </a:rPr>
              <a:t>/</a:t>
            </a:r>
            <a:r>
              <a:rPr lang="en-GB" dirty="0" err="1">
                <a:solidFill>
                  <a:srgbClr val="18151A"/>
                </a:solidFill>
              </a:rPr>
              <a:t>hygieny</a:t>
            </a:r>
            <a:r>
              <a:rPr lang="en-GB" dirty="0">
                <a:solidFill>
                  <a:srgbClr val="18151A"/>
                </a:solidFill>
              </a:rPr>
              <a:t>.</a:t>
            </a:r>
          </a:p>
          <a:p>
            <a:pPr lvl="1"/>
            <a:endParaRPr lang="cs-CZ" dirty="0">
              <a:solidFill>
                <a:srgbClr val="18151A"/>
              </a:solidFill>
            </a:endParaRPr>
          </a:p>
          <a:p>
            <a:pPr lvl="1"/>
            <a:r>
              <a:rPr lang="en-GB" b="0" i="0" dirty="0">
                <a:solidFill>
                  <a:srgbClr val="18151A"/>
                </a:solidFill>
                <a:effectLst/>
                <a:latin typeface="Arial" panose="020B0604020202020204" pitchFamily="34" charset="0"/>
              </a:rPr>
              <a:t>O </a:t>
            </a:r>
            <a:r>
              <a:rPr lang="en-GB" b="0" i="0" dirty="0" err="1">
                <a:solidFill>
                  <a:srgbClr val="18151A"/>
                </a:solidFill>
                <a:effectLst/>
                <a:latin typeface="Arial" panose="020B0604020202020204" pitchFamily="34" charset="0"/>
              </a:rPr>
              <a:t>řadě</a:t>
            </a:r>
            <a:r>
              <a:rPr lang="en-GB" b="0" i="0" dirty="0">
                <a:solidFill>
                  <a:srgbClr val="18151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b="0" i="0" dirty="0" err="1">
                <a:solidFill>
                  <a:srgbClr val="18151A"/>
                </a:solidFill>
                <a:effectLst/>
                <a:latin typeface="Arial" panose="020B0604020202020204" pitchFamily="34" charset="0"/>
              </a:rPr>
              <a:t>povinností</a:t>
            </a:r>
            <a:r>
              <a:rPr lang="en-GB" b="0" i="0" dirty="0">
                <a:solidFill>
                  <a:srgbClr val="18151A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GB" b="0" i="0" dirty="0" err="1">
                <a:solidFill>
                  <a:srgbClr val="18151A"/>
                </a:solidFill>
                <a:effectLst/>
                <a:latin typeface="Arial" panose="020B0604020202020204" pitchFamily="34" charset="0"/>
              </a:rPr>
              <a:t>které</a:t>
            </a:r>
            <a:r>
              <a:rPr lang="en-GB" b="0" i="0" dirty="0">
                <a:solidFill>
                  <a:srgbClr val="18151A"/>
                </a:solidFill>
                <a:effectLst/>
                <a:latin typeface="Arial" panose="020B0604020202020204" pitchFamily="34" charset="0"/>
              </a:rPr>
              <a:t> s </a:t>
            </a:r>
            <a:r>
              <a:rPr lang="en-GB" b="0" i="0" dirty="0" err="1">
                <a:solidFill>
                  <a:srgbClr val="18151A"/>
                </a:solidFill>
                <a:effectLst/>
                <a:latin typeface="Arial" panose="020B0604020202020204" pitchFamily="34" charset="0"/>
              </a:rPr>
              <a:t>nákupem</a:t>
            </a:r>
            <a:r>
              <a:rPr lang="en-GB" b="0" i="0" dirty="0">
                <a:solidFill>
                  <a:srgbClr val="18151A"/>
                </a:solidFill>
                <a:effectLst/>
                <a:latin typeface="Arial" panose="020B0604020202020204" pitchFamily="34" charset="0"/>
              </a:rPr>
              <a:t> a </a:t>
            </a:r>
            <a:r>
              <a:rPr lang="en-GB" b="0" i="0" dirty="0" err="1">
                <a:solidFill>
                  <a:srgbClr val="18151A"/>
                </a:solidFill>
                <a:effectLst/>
                <a:latin typeface="Arial" panose="020B0604020202020204" pitchFamily="34" charset="0"/>
              </a:rPr>
              <a:t>zpracováním</a:t>
            </a:r>
            <a:r>
              <a:rPr lang="en-GB" b="0" i="0" dirty="0">
                <a:solidFill>
                  <a:srgbClr val="18151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b="0" i="0" dirty="0" err="1">
                <a:solidFill>
                  <a:srgbClr val="18151A"/>
                </a:solidFill>
                <a:effectLst/>
                <a:latin typeface="Arial" panose="020B0604020202020204" pitchFamily="34" charset="0"/>
              </a:rPr>
              <a:t>zvěřiny</a:t>
            </a:r>
            <a:r>
              <a:rPr lang="en-GB" b="0" i="0" dirty="0">
                <a:solidFill>
                  <a:srgbClr val="18151A"/>
                </a:solidFill>
                <a:effectLst/>
                <a:latin typeface="Arial" panose="020B0604020202020204" pitchFamily="34" charset="0"/>
              </a:rPr>
              <a:t> v </a:t>
            </a:r>
            <a:r>
              <a:rPr lang="en-GB" b="0" i="0" dirty="0" err="1">
                <a:solidFill>
                  <a:srgbClr val="18151A"/>
                </a:solidFill>
                <a:effectLst/>
                <a:latin typeface="Arial" panose="020B0604020202020204" pitchFamily="34" charset="0"/>
              </a:rPr>
              <a:t>restauračních</a:t>
            </a:r>
            <a:r>
              <a:rPr lang="en-GB" b="0" i="0" dirty="0">
                <a:solidFill>
                  <a:srgbClr val="18151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b="0" i="0" dirty="0" err="1">
                <a:solidFill>
                  <a:srgbClr val="18151A"/>
                </a:solidFill>
                <a:effectLst/>
                <a:latin typeface="Arial" panose="020B0604020202020204" pitchFamily="34" charset="0"/>
              </a:rPr>
              <a:t>provozech</a:t>
            </a:r>
            <a:r>
              <a:rPr lang="en-GB" b="0" i="0" dirty="0">
                <a:solidFill>
                  <a:srgbClr val="18151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b="0" i="0" dirty="0" err="1">
                <a:solidFill>
                  <a:srgbClr val="18151A"/>
                </a:solidFill>
                <a:effectLst/>
                <a:latin typeface="Arial" panose="020B0604020202020204" pitchFamily="34" charset="0"/>
              </a:rPr>
              <a:t>pojí</a:t>
            </a:r>
            <a:r>
              <a:rPr lang="en-GB" b="0" i="0" dirty="0">
                <a:solidFill>
                  <a:srgbClr val="18151A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GB" b="0" i="0" dirty="0" err="1">
                <a:solidFill>
                  <a:srgbClr val="18151A"/>
                </a:solidFill>
                <a:effectLst/>
                <a:latin typeface="Arial" panose="020B0604020202020204" pitchFamily="34" charset="0"/>
              </a:rPr>
              <a:t>mají</a:t>
            </a:r>
            <a:r>
              <a:rPr lang="en-GB" b="0" i="0" dirty="0">
                <a:solidFill>
                  <a:srgbClr val="18151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b="0" i="0" dirty="0" err="1">
                <a:solidFill>
                  <a:srgbClr val="18151A"/>
                </a:solidFill>
                <a:effectLst/>
                <a:latin typeface="Arial" panose="020B0604020202020204" pitchFamily="34" charset="0"/>
              </a:rPr>
              <a:t>restauratéři</a:t>
            </a:r>
            <a:r>
              <a:rPr lang="en-GB" b="0" i="0" dirty="0">
                <a:solidFill>
                  <a:srgbClr val="18151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b="0" i="0" dirty="0" err="1">
                <a:solidFill>
                  <a:srgbClr val="18151A"/>
                </a:solidFill>
                <a:effectLst/>
                <a:latin typeface="Arial" panose="020B0604020202020204" pitchFamily="34" charset="0"/>
              </a:rPr>
              <a:t>mnohdy</a:t>
            </a:r>
            <a:r>
              <a:rPr lang="en-GB" b="0" i="0" dirty="0">
                <a:solidFill>
                  <a:srgbClr val="18151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b="0" i="0" dirty="0" err="1">
                <a:solidFill>
                  <a:srgbClr val="18151A"/>
                </a:solidFill>
                <a:effectLst/>
                <a:latin typeface="Arial" panose="020B0604020202020204" pitchFamily="34" charset="0"/>
              </a:rPr>
              <a:t>ponětí</a:t>
            </a:r>
            <a:r>
              <a:rPr lang="en-GB" b="0" i="0" dirty="0">
                <a:solidFill>
                  <a:srgbClr val="18151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b="0" i="0" dirty="0" err="1">
                <a:solidFill>
                  <a:srgbClr val="18151A"/>
                </a:solidFill>
                <a:effectLst/>
                <a:latin typeface="Arial" panose="020B0604020202020204" pitchFamily="34" charset="0"/>
              </a:rPr>
              <a:t>jen</a:t>
            </a:r>
            <a:r>
              <a:rPr lang="en-GB" b="0" i="0" dirty="0">
                <a:solidFill>
                  <a:srgbClr val="18151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b="0" i="0" dirty="0" err="1">
                <a:solidFill>
                  <a:srgbClr val="18151A"/>
                </a:solidFill>
                <a:effectLst/>
                <a:latin typeface="Arial" panose="020B0604020202020204" pitchFamily="34" charset="0"/>
              </a:rPr>
              <a:t>velmi</a:t>
            </a:r>
            <a:r>
              <a:rPr lang="en-GB" b="0" i="0" dirty="0">
                <a:solidFill>
                  <a:srgbClr val="18151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b="0" i="0" dirty="0" err="1">
                <a:solidFill>
                  <a:srgbClr val="18151A"/>
                </a:solidFill>
                <a:effectLst/>
                <a:latin typeface="Arial" panose="020B0604020202020204" pitchFamily="34" charset="0"/>
              </a:rPr>
              <a:t>mlhavé</a:t>
            </a:r>
            <a:r>
              <a:rPr lang="en-GB" b="0" i="0" dirty="0">
                <a:solidFill>
                  <a:srgbClr val="18151A"/>
                </a:solidFill>
                <a:effectLst/>
                <a:latin typeface="Arial" panose="020B0604020202020204" pitchFamily="34" charset="0"/>
              </a:rPr>
              <a:t> a </a:t>
            </a:r>
            <a:r>
              <a:rPr lang="en-GB" b="0" i="0" dirty="0" err="1">
                <a:solidFill>
                  <a:srgbClr val="18151A"/>
                </a:solidFill>
                <a:effectLst/>
                <a:latin typeface="Arial" panose="020B0604020202020204" pitchFamily="34" charset="0"/>
              </a:rPr>
              <a:t>veterinární</a:t>
            </a:r>
            <a:r>
              <a:rPr lang="en-GB" b="0" i="0" dirty="0">
                <a:solidFill>
                  <a:srgbClr val="18151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b="0" i="0" dirty="0" err="1">
                <a:solidFill>
                  <a:srgbClr val="18151A"/>
                </a:solidFill>
                <a:effectLst/>
                <a:latin typeface="Arial" panose="020B0604020202020204" pitchFamily="34" charset="0"/>
              </a:rPr>
              <a:t>kontroly</a:t>
            </a:r>
            <a:r>
              <a:rPr lang="en-GB" b="0" i="0" dirty="0">
                <a:solidFill>
                  <a:srgbClr val="18151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b="0" i="0" dirty="0" err="1">
                <a:solidFill>
                  <a:srgbClr val="18151A"/>
                </a:solidFill>
                <a:effectLst/>
                <a:latin typeface="Arial" panose="020B0604020202020204" pitchFamily="34" charset="0"/>
              </a:rPr>
              <a:t>tu</a:t>
            </a:r>
            <a:r>
              <a:rPr lang="en-GB" b="0" i="0" dirty="0">
                <a:solidFill>
                  <a:srgbClr val="18151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b="0" i="0" dirty="0" err="1">
                <a:solidFill>
                  <a:srgbClr val="18151A"/>
                </a:solidFill>
                <a:effectLst/>
                <a:latin typeface="Arial" panose="020B0604020202020204" pitchFamily="34" charset="0"/>
              </a:rPr>
              <a:t>tak</a:t>
            </a:r>
            <a:r>
              <a:rPr lang="en-GB" b="0" i="0" dirty="0">
                <a:solidFill>
                  <a:srgbClr val="18151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b="0" i="0" dirty="0" err="1">
                <a:solidFill>
                  <a:srgbClr val="18151A"/>
                </a:solidFill>
                <a:effectLst/>
                <a:latin typeface="Arial" panose="020B0604020202020204" pitchFamily="34" charset="0"/>
              </a:rPr>
              <a:t>často</a:t>
            </a:r>
            <a:r>
              <a:rPr lang="en-GB" b="0" i="0" dirty="0">
                <a:solidFill>
                  <a:srgbClr val="18151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b="0" i="0" dirty="0" err="1">
                <a:solidFill>
                  <a:srgbClr val="18151A"/>
                </a:solidFill>
                <a:effectLst/>
                <a:latin typeface="Arial" panose="020B0604020202020204" pitchFamily="34" charset="0"/>
              </a:rPr>
              <a:t>narážejí</a:t>
            </a:r>
            <a:r>
              <a:rPr lang="en-GB" b="0" i="0" dirty="0">
                <a:solidFill>
                  <a:srgbClr val="18151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b="0" i="0" dirty="0" err="1">
                <a:solidFill>
                  <a:srgbClr val="18151A"/>
                </a:solidFill>
                <a:effectLst/>
                <a:latin typeface="Arial" panose="020B0604020202020204" pitchFamily="34" charset="0"/>
              </a:rPr>
              <a:t>na</a:t>
            </a:r>
            <a:r>
              <a:rPr lang="en-GB" b="0" i="0" dirty="0">
                <a:solidFill>
                  <a:srgbClr val="18151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b="0" i="0" dirty="0" err="1">
                <a:solidFill>
                  <a:srgbClr val="18151A"/>
                </a:solidFill>
                <a:effectLst/>
                <a:latin typeface="Arial" panose="020B0604020202020204" pitchFamily="34" charset="0"/>
              </a:rPr>
              <a:t>problémy</a:t>
            </a:r>
            <a:r>
              <a:rPr lang="en-GB" b="0" i="0" dirty="0">
                <a:solidFill>
                  <a:srgbClr val="18151A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GB" b="0" i="0" dirty="0" err="1">
                <a:solidFill>
                  <a:srgbClr val="18151A"/>
                </a:solidFill>
                <a:effectLst/>
                <a:latin typeface="Arial" panose="020B0604020202020204" pitchFamily="34" charset="0"/>
              </a:rPr>
              <a:t>jež</a:t>
            </a:r>
            <a:r>
              <a:rPr lang="en-GB" b="0" i="0" dirty="0">
                <a:solidFill>
                  <a:srgbClr val="18151A"/>
                </a:solidFill>
                <a:effectLst/>
                <a:latin typeface="Arial" panose="020B0604020202020204" pitchFamily="34" charset="0"/>
              </a:rPr>
              <a:t> pro </a:t>
            </a:r>
            <a:r>
              <a:rPr lang="en-GB" b="0" i="0" dirty="0" err="1">
                <a:solidFill>
                  <a:srgbClr val="18151A"/>
                </a:solidFill>
                <a:effectLst/>
                <a:latin typeface="Arial" panose="020B0604020202020204" pitchFamily="34" charset="0"/>
              </a:rPr>
              <a:t>provozovatele</a:t>
            </a:r>
            <a:r>
              <a:rPr lang="en-GB" b="0" i="0" dirty="0">
                <a:solidFill>
                  <a:srgbClr val="18151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b="0" i="0" dirty="0" err="1">
                <a:solidFill>
                  <a:srgbClr val="18151A"/>
                </a:solidFill>
                <a:effectLst/>
                <a:latin typeface="Arial" panose="020B0604020202020204" pitchFamily="34" charset="0"/>
              </a:rPr>
              <a:t>restaurace</a:t>
            </a:r>
            <a:r>
              <a:rPr lang="en-GB" b="0" i="0" dirty="0">
                <a:solidFill>
                  <a:srgbClr val="18151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b="0" i="0" dirty="0" err="1">
                <a:solidFill>
                  <a:srgbClr val="18151A"/>
                </a:solidFill>
                <a:effectLst/>
                <a:latin typeface="Arial" panose="020B0604020202020204" pitchFamily="34" charset="0"/>
              </a:rPr>
              <a:t>znamenají</a:t>
            </a:r>
            <a:r>
              <a:rPr lang="en-GB" b="0" i="0" dirty="0">
                <a:solidFill>
                  <a:srgbClr val="18151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b="0" i="0" dirty="0" err="1">
                <a:solidFill>
                  <a:srgbClr val="18151A"/>
                </a:solidFill>
                <a:effectLst/>
                <a:latin typeface="Arial" panose="020B0604020202020204" pitchFamily="34" charset="0"/>
              </a:rPr>
              <a:t>pokutu</a:t>
            </a:r>
            <a:r>
              <a:rPr lang="en-GB" b="0" i="0" dirty="0">
                <a:solidFill>
                  <a:srgbClr val="18151A"/>
                </a:solidFill>
                <a:effectLst/>
                <a:latin typeface="Arial" panose="020B0604020202020204" pitchFamily="34" charset="0"/>
              </a:rPr>
              <a:t> a </a:t>
            </a:r>
            <a:r>
              <a:rPr lang="en-GB" b="0" i="0" dirty="0" err="1">
                <a:solidFill>
                  <a:srgbClr val="18151A"/>
                </a:solidFill>
                <a:effectLst/>
                <a:latin typeface="Arial" panose="020B0604020202020204" pitchFamily="34" charset="0"/>
              </a:rPr>
              <a:t>také</a:t>
            </a:r>
            <a:r>
              <a:rPr lang="en-GB" b="0" i="0" dirty="0">
                <a:solidFill>
                  <a:srgbClr val="18151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b="0" i="0" dirty="0" err="1">
                <a:solidFill>
                  <a:srgbClr val="18151A"/>
                </a:solidFill>
                <a:effectLst/>
                <a:latin typeface="Arial" panose="020B0604020202020204" pitchFamily="34" charset="0"/>
              </a:rPr>
              <a:t>likvidaci</a:t>
            </a:r>
            <a:r>
              <a:rPr lang="en-GB" b="0" i="0" dirty="0">
                <a:solidFill>
                  <a:srgbClr val="18151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b="0" i="0" dirty="0" err="1">
                <a:solidFill>
                  <a:srgbClr val="18151A"/>
                </a:solidFill>
                <a:effectLst/>
                <a:latin typeface="Arial" panose="020B0604020202020204" pitchFamily="34" charset="0"/>
              </a:rPr>
              <a:t>veškerého</a:t>
            </a:r>
            <a:r>
              <a:rPr lang="en-GB" b="0" i="0" dirty="0">
                <a:solidFill>
                  <a:srgbClr val="18151A"/>
                </a:solidFill>
                <a:effectLst/>
                <a:latin typeface="Arial" panose="020B0604020202020204" pitchFamily="34" charset="0"/>
              </a:rPr>
              <a:t> masa.</a:t>
            </a:r>
          </a:p>
          <a:p>
            <a:pPr lvl="1"/>
            <a:endParaRPr lang="en-GB" dirty="0">
              <a:solidFill>
                <a:srgbClr val="18151A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GB" b="1" dirty="0" err="1">
                <a:solidFill>
                  <a:srgbClr val="18151A"/>
                </a:solidFill>
              </a:rPr>
              <a:t>Kuchaři</a:t>
            </a:r>
            <a:r>
              <a:rPr lang="en-GB" b="1" dirty="0">
                <a:solidFill>
                  <a:srgbClr val="18151A"/>
                </a:solidFill>
              </a:rPr>
              <a:t> – </a:t>
            </a:r>
            <a:r>
              <a:rPr lang="en-GB" b="1" dirty="0" err="1">
                <a:solidFill>
                  <a:srgbClr val="18151A"/>
                </a:solidFill>
              </a:rPr>
              <a:t>neznalost</a:t>
            </a:r>
            <a:r>
              <a:rPr lang="en-GB" b="1" dirty="0">
                <a:solidFill>
                  <a:srgbClr val="18151A"/>
                </a:solidFill>
              </a:rPr>
              <a:t> </a:t>
            </a:r>
            <a:r>
              <a:rPr lang="en-GB" b="1" dirty="0" err="1">
                <a:solidFill>
                  <a:srgbClr val="18151A"/>
                </a:solidFill>
              </a:rPr>
              <a:t>přípravy</a:t>
            </a:r>
            <a:endParaRPr lang="en-GB" b="1" dirty="0">
              <a:solidFill>
                <a:srgbClr val="18151A"/>
              </a:solidFill>
            </a:endParaRPr>
          </a:p>
          <a:p>
            <a:pPr lvl="1"/>
            <a:r>
              <a:rPr lang="en-GB" b="0" i="0" dirty="0" err="1">
                <a:solidFill>
                  <a:srgbClr val="18151A"/>
                </a:solidFill>
                <a:effectLst/>
                <a:latin typeface="Arial" panose="020B0604020202020204" pitchFamily="34" charset="0"/>
              </a:rPr>
              <a:t>Provozovatelé</a:t>
            </a:r>
            <a:r>
              <a:rPr lang="en-GB" b="0" i="0" dirty="0">
                <a:solidFill>
                  <a:srgbClr val="18151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b="0" i="0" dirty="0" err="1">
                <a:solidFill>
                  <a:srgbClr val="18151A"/>
                </a:solidFill>
                <a:effectLst/>
                <a:latin typeface="Arial" panose="020B0604020202020204" pitchFamily="34" charset="0"/>
              </a:rPr>
              <a:t>často</a:t>
            </a:r>
            <a:r>
              <a:rPr lang="en-GB" b="0" i="0" dirty="0">
                <a:solidFill>
                  <a:srgbClr val="18151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b="0" i="0" dirty="0" err="1">
                <a:solidFill>
                  <a:srgbClr val="18151A"/>
                </a:solidFill>
                <a:effectLst/>
                <a:latin typeface="Arial" panose="020B0604020202020204" pitchFamily="34" charset="0"/>
              </a:rPr>
              <a:t>zmiňují</a:t>
            </a:r>
            <a:r>
              <a:rPr lang="en-GB" b="0" i="0" dirty="0">
                <a:solidFill>
                  <a:srgbClr val="18151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b="0" i="0" dirty="0" err="1">
                <a:solidFill>
                  <a:srgbClr val="18151A"/>
                </a:solidFill>
                <a:effectLst/>
                <a:latin typeface="Arial" panose="020B0604020202020204" pitchFamily="34" charset="0"/>
              </a:rPr>
              <a:t>složitost</a:t>
            </a:r>
            <a:r>
              <a:rPr lang="en-GB" b="0" i="0" dirty="0">
                <a:solidFill>
                  <a:srgbClr val="18151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b="0" i="0" dirty="0" err="1">
                <a:solidFill>
                  <a:srgbClr val="18151A"/>
                </a:solidFill>
                <a:effectLst/>
                <a:latin typeface="Arial" panose="020B0604020202020204" pitchFamily="34" charset="0"/>
              </a:rPr>
              <a:t>přípravy</a:t>
            </a:r>
            <a:r>
              <a:rPr lang="en-GB" b="0" i="0" dirty="0">
                <a:solidFill>
                  <a:srgbClr val="18151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b="0" i="0" dirty="0" err="1">
                <a:solidFill>
                  <a:srgbClr val="18151A"/>
                </a:solidFill>
                <a:effectLst/>
                <a:latin typeface="Arial" panose="020B0604020202020204" pitchFamily="34" charset="0"/>
              </a:rPr>
              <a:t>zvěřiny</a:t>
            </a:r>
            <a:r>
              <a:rPr lang="en-GB" b="0" i="0" dirty="0">
                <a:solidFill>
                  <a:srgbClr val="18151A"/>
                </a:solidFill>
                <a:effectLst/>
                <a:latin typeface="Arial" panose="020B0604020202020204" pitchFamily="34" charset="0"/>
              </a:rPr>
              <a:t> a to, </a:t>
            </a:r>
            <a:r>
              <a:rPr lang="en-GB" b="0" i="0" dirty="0" err="1">
                <a:solidFill>
                  <a:srgbClr val="18151A"/>
                </a:solidFill>
                <a:effectLst/>
                <a:latin typeface="Arial" panose="020B0604020202020204" pitchFamily="34" charset="0"/>
              </a:rPr>
              <a:t>že</a:t>
            </a:r>
            <a:r>
              <a:rPr lang="en-GB" b="0" i="0" dirty="0">
                <a:solidFill>
                  <a:srgbClr val="18151A"/>
                </a:solidFill>
                <a:effectLst/>
                <a:latin typeface="Arial" panose="020B0604020202020204" pitchFamily="34" charset="0"/>
              </a:rPr>
              <a:t> ji </a:t>
            </a:r>
            <a:r>
              <a:rPr lang="en-GB" b="0" i="0" dirty="0" err="1">
                <a:solidFill>
                  <a:srgbClr val="18151A"/>
                </a:solidFill>
                <a:effectLst/>
                <a:latin typeface="Arial" panose="020B0604020202020204" pitchFamily="34" charset="0"/>
              </a:rPr>
              <a:t>kuchaři</a:t>
            </a:r>
            <a:r>
              <a:rPr lang="en-GB" b="0" i="0" dirty="0">
                <a:solidFill>
                  <a:srgbClr val="18151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b="0" i="0" dirty="0" err="1">
                <a:solidFill>
                  <a:srgbClr val="18151A"/>
                </a:solidFill>
                <a:effectLst/>
                <a:latin typeface="Arial" panose="020B0604020202020204" pitchFamily="34" charset="0"/>
              </a:rPr>
              <a:t>vařit</a:t>
            </a:r>
            <a:r>
              <a:rPr lang="en-GB" b="0" i="0" dirty="0">
                <a:solidFill>
                  <a:srgbClr val="18151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b="0" i="0" dirty="0" err="1">
                <a:solidFill>
                  <a:srgbClr val="18151A"/>
                </a:solidFill>
                <a:effectLst/>
                <a:latin typeface="Arial" panose="020B0604020202020204" pitchFamily="34" charset="0"/>
              </a:rPr>
              <a:t>neumí</a:t>
            </a:r>
            <a:r>
              <a:rPr lang="en-GB" b="0" i="0" dirty="0">
                <a:solidFill>
                  <a:srgbClr val="18151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b="0" i="0" dirty="0" err="1">
                <a:solidFill>
                  <a:srgbClr val="18151A"/>
                </a:solidFill>
                <a:effectLst/>
                <a:latin typeface="Arial" panose="020B0604020202020204" pitchFamily="34" charset="0"/>
              </a:rPr>
              <a:t>nebo</a:t>
            </a:r>
            <a:r>
              <a:rPr lang="en-GB" b="0" i="0" dirty="0">
                <a:solidFill>
                  <a:srgbClr val="18151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b="0" i="0" dirty="0" err="1">
                <a:solidFill>
                  <a:srgbClr val="18151A"/>
                </a:solidFill>
                <a:effectLst/>
                <a:latin typeface="Arial" panose="020B0604020202020204" pitchFamily="34" charset="0"/>
              </a:rPr>
              <a:t>nechtějí</a:t>
            </a:r>
            <a:r>
              <a:rPr lang="en-GB" b="0" i="0" dirty="0">
                <a:solidFill>
                  <a:srgbClr val="18151A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en-GB" b="0" i="0" dirty="0" err="1">
                <a:solidFill>
                  <a:srgbClr val="18151A"/>
                </a:solidFill>
                <a:effectLst/>
                <a:latin typeface="Arial" panose="020B0604020202020204" pitchFamily="34" charset="0"/>
              </a:rPr>
              <a:t>Současná</a:t>
            </a:r>
            <a:r>
              <a:rPr lang="en-GB" b="0" i="0" dirty="0">
                <a:solidFill>
                  <a:srgbClr val="18151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b="0" i="0" dirty="0" err="1">
                <a:solidFill>
                  <a:srgbClr val="18151A"/>
                </a:solidFill>
                <a:effectLst/>
                <a:latin typeface="Arial" panose="020B0604020202020204" pitchFamily="34" charset="0"/>
              </a:rPr>
              <a:t>personální</a:t>
            </a:r>
            <a:r>
              <a:rPr lang="en-GB" b="0" i="0" dirty="0">
                <a:solidFill>
                  <a:srgbClr val="18151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b="0" i="0" dirty="0" err="1">
                <a:solidFill>
                  <a:srgbClr val="18151A"/>
                </a:solidFill>
                <a:effectLst/>
                <a:latin typeface="Arial" panose="020B0604020202020204" pitchFamily="34" charset="0"/>
              </a:rPr>
              <a:t>krize</a:t>
            </a:r>
            <a:r>
              <a:rPr lang="en-GB" b="0" i="0" dirty="0">
                <a:solidFill>
                  <a:srgbClr val="18151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b="0" i="0" dirty="0" err="1">
                <a:solidFill>
                  <a:srgbClr val="18151A"/>
                </a:solidFill>
                <a:effectLst/>
                <a:latin typeface="Arial" panose="020B0604020202020204" pitchFamily="34" charset="0"/>
              </a:rPr>
              <a:t>gastrosegmentu</a:t>
            </a:r>
            <a:r>
              <a:rPr lang="en-GB" b="0" i="0" dirty="0">
                <a:solidFill>
                  <a:srgbClr val="18151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b="0" i="0" dirty="0" err="1">
                <a:solidFill>
                  <a:srgbClr val="18151A"/>
                </a:solidFill>
                <a:effectLst/>
                <a:latin typeface="Arial" panose="020B0604020202020204" pitchFamily="34" charset="0"/>
              </a:rPr>
              <a:t>posílená</a:t>
            </a:r>
            <a:r>
              <a:rPr lang="en-GB" b="0" i="0" dirty="0">
                <a:solidFill>
                  <a:srgbClr val="18151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b="0" i="0" dirty="0" err="1">
                <a:solidFill>
                  <a:srgbClr val="18151A"/>
                </a:solidFill>
                <a:effectLst/>
                <a:latin typeface="Arial" panose="020B0604020202020204" pitchFamily="34" charset="0"/>
              </a:rPr>
              <a:t>pandemií</a:t>
            </a:r>
            <a:r>
              <a:rPr lang="en-GB" b="0" i="0" dirty="0">
                <a:solidFill>
                  <a:srgbClr val="18151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b="0" i="0" dirty="0" err="1">
                <a:solidFill>
                  <a:srgbClr val="18151A"/>
                </a:solidFill>
                <a:effectLst/>
                <a:latin typeface="Arial" panose="020B0604020202020204" pitchFamily="34" charset="0"/>
              </a:rPr>
              <a:t>tuto</a:t>
            </a:r>
            <a:r>
              <a:rPr lang="en-GB" b="0" i="0" dirty="0">
                <a:solidFill>
                  <a:srgbClr val="18151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b="0" i="0" dirty="0" err="1">
                <a:solidFill>
                  <a:srgbClr val="18151A"/>
                </a:solidFill>
                <a:effectLst/>
                <a:latin typeface="Arial" panose="020B0604020202020204" pitchFamily="34" charset="0"/>
              </a:rPr>
              <a:t>bariéru</a:t>
            </a:r>
            <a:r>
              <a:rPr lang="en-GB" b="0" i="0" dirty="0">
                <a:solidFill>
                  <a:srgbClr val="18151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b="0" i="0" dirty="0" err="1">
                <a:solidFill>
                  <a:srgbClr val="18151A"/>
                </a:solidFill>
                <a:effectLst/>
                <a:latin typeface="Arial" panose="020B0604020202020204" pitchFamily="34" charset="0"/>
              </a:rPr>
              <a:t>ještě</a:t>
            </a:r>
            <a:r>
              <a:rPr lang="en-GB" b="0" i="0" dirty="0">
                <a:solidFill>
                  <a:srgbClr val="18151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b="0" i="0" dirty="0" err="1">
                <a:solidFill>
                  <a:srgbClr val="18151A"/>
                </a:solidFill>
                <a:effectLst/>
                <a:latin typeface="Arial" panose="020B0604020202020204" pitchFamily="34" charset="0"/>
              </a:rPr>
              <a:t>významně</a:t>
            </a:r>
            <a:r>
              <a:rPr lang="en-GB" b="0" i="0" dirty="0">
                <a:solidFill>
                  <a:srgbClr val="18151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b="0" i="0" dirty="0" err="1">
                <a:solidFill>
                  <a:srgbClr val="18151A"/>
                </a:solidFill>
                <a:effectLst/>
                <a:latin typeface="Arial" panose="020B0604020202020204" pitchFamily="34" charset="0"/>
              </a:rPr>
              <a:t>posílila</a:t>
            </a:r>
            <a:r>
              <a:rPr lang="en-GB" b="0" i="0" dirty="0">
                <a:solidFill>
                  <a:srgbClr val="18151A"/>
                </a:solidFill>
                <a:effectLst/>
                <a:latin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0384050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51E780-439F-4114-BFE8-852073C88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err="1"/>
              <a:t>Klíčová</a:t>
            </a:r>
            <a:r>
              <a:rPr lang="en-GB" b="1" dirty="0"/>
              <a:t> </a:t>
            </a:r>
            <a:r>
              <a:rPr lang="cs-CZ" b="1" noProof="1"/>
              <a:t>zjištění</a:t>
            </a:r>
            <a:r>
              <a:rPr lang="en-GB" b="1" dirty="0"/>
              <a:t> – </a:t>
            </a:r>
            <a:r>
              <a:rPr lang="en-GB" b="1" dirty="0" err="1"/>
              <a:t>postoje</a:t>
            </a:r>
            <a:r>
              <a:rPr lang="en-GB" b="1" dirty="0"/>
              <a:t> gastro </a:t>
            </a:r>
            <a:r>
              <a:rPr lang="en-GB" b="1" dirty="0" err="1"/>
              <a:t>segmentu</a:t>
            </a:r>
            <a:r>
              <a:rPr lang="en-GB" b="1" dirty="0"/>
              <a:t> </a:t>
            </a:r>
            <a:r>
              <a:rPr lang="en-GB" b="1" dirty="0" err="1"/>
              <a:t>ke</a:t>
            </a:r>
            <a:r>
              <a:rPr lang="en-GB" b="1" dirty="0"/>
              <a:t> </a:t>
            </a:r>
            <a:r>
              <a:rPr lang="en-GB" b="1" dirty="0" err="1"/>
              <a:t>zvěřině</a:t>
            </a:r>
            <a:endParaRPr lang="cs-CZ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FE74E3-55C0-4FE4-89D4-88EE3F5056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err="1"/>
              <a:t>Hlavní</a:t>
            </a:r>
            <a:r>
              <a:rPr lang="en-GB" dirty="0"/>
              <a:t> </a:t>
            </a:r>
            <a:r>
              <a:rPr lang="en-GB" dirty="0" err="1"/>
              <a:t>bariéry</a:t>
            </a:r>
            <a:r>
              <a:rPr lang="en-GB" dirty="0"/>
              <a:t> pro </a:t>
            </a:r>
            <a:r>
              <a:rPr lang="en-GB" dirty="0" err="1"/>
              <a:t>rozšíření</a:t>
            </a:r>
            <a:r>
              <a:rPr lang="en-GB" dirty="0"/>
              <a:t> </a:t>
            </a:r>
            <a:r>
              <a:rPr lang="en-GB" dirty="0" err="1"/>
              <a:t>nabídky</a:t>
            </a:r>
            <a:r>
              <a:rPr lang="en-GB" dirty="0"/>
              <a:t> </a:t>
            </a:r>
            <a:r>
              <a:rPr lang="en-GB" dirty="0" err="1"/>
              <a:t>zvěřiny</a:t>
            </a:r>
            <a:r>
              <a:rPr lang="en-GB" dirty="0"/>
              <a:t> v gastro </a:t>
            </a:r>
            <a:r>
              <a:rPr lang="en-GB" dirty="0" err="1"/>
              <a:t>segmentu</a:t>
            </a:r>
            <a:endParaRPr lang="en-GB" dirty="0"/>
          </a:p>
          <a:p>
            <a:endParaRPr lang="en-GB" dirty="0"/>
          </a:p>
          <a:p>
            <a:pPr marL="342900" indent="-342900">
              <a:buFont typeface="+mj-lt"/>
              <a:buAutoNum type="arabicPeriod" startAt="3"/>
            </a:pPr>
            <a:r>
              <a:rPr lang="en-GB" b="1" dirty="0" err="1"/>
              <a:t>Dostupnost</a:t>
            </a:r>
            <a:r>
              <a:rPr lang="en-GB" b="1" dirty="0"/>
              <a:t> a </a:t>
            </a:r>
            <a:r>
              <a:rPr lang="en-GB" b="1" dirty="0" err="1"/>
              <a:t>formát</a:t>
            </a:r>
            <a:r>
              <a:rPr lang="en-GB" b="1" dirty="0"/>
              <a:t> </a:t>
            </a:r>
            <a:r>
              <a:rPr lang="en-GB" b="1" dirty="0" err="1"/>
              <a:t>produktu</a:t>
            </a:r>
            <a:endParaRPr lang="en-GB" b="1" dirty="0"/>
          </a:p>
          <a:p>
            <a:pPr lvl="1"/>
            <a:r>
              <a:rPr lang="en-GB" dirty="0" err="1">
                <a:solidFill>
                  <a:srgbClr val="18151A"/>
                </a:solidFill>
              </a:rPr>
              <a:t>Pokud</a:t>
            </a:r>
            <a:r>
              <a:rPr lang="en-GB" dirty="0">
                <a:solidFill>
                  <a:srgbClr val="18151A"/>
                </a:solidFill>
              </a:rPr>
              <a:t> </a:t>
            </a:r>
            <a:r>
              <a:rPr lang="en-GB" dirty="0" err="1">
                <a:solidFill>
                  <a:srgbClr val="18151A"/>
                </a:solidFill>
              </a:rPr>
              <a:t>nemá</a:t>
            </a:r>
            <a:r>
              <a:rPr lang="en-GB" dirty="0">
                <a:solidFill>
                  <a:srgbClr val="18151A"/>
                </a:solidFill>
              </a:rPr>
              <a:t> gastro </a:t>
            </a:r>
            <a:r>
              <a:rPr lang="en-GB" dirty="0" err="1">
                <a:solidFill>
                  <a:srgbClr val="18151A"/>
                </a:solidFill>
              </a:rPr>
              <a:t>provoz</a:t>
            </a:r>
            <a:r>
              <a:rPr lang="en-GB" dirty="0">
                <a:solidFill>
                  <a:srgbClr val="18151A"/>
                </a:solidFill>
              </a:rPr>
              <a:t> </a:t>
            </a:r>
            <a:r>
              <a:rPr lang="en-GB" dirty="0" err="1">
                <a:solidFill>
                  <a:srgbClr val="18151A"/>
                </a:solidFill>
              </a:rPr>
              <a:t>dodavatele</a:t>
            </a:r>
            <a:r>
              <a:rPr lang="en-GB" dirty="0">
                <a:solidFill>
                  <a:srgbClr val="18151A"/>
                </a:solidFill>
              </a:rPr>
              <a:t> s </a:t>
            </a:r>
            <a:r>
              <a:rPr lang="en-GB" dirty="0" err="1">
                <a:solidFill>
                  <a:srgbClr val="18151A"/>
                </a:solidFill>
              </a:rPr>
              <a:t>vlastní</a:t>
            </a:r>
            <a:r>
              <a:rPr lang="en-GB" dirty="0">
                <a:solidFill>
                  <a:srgbClr val="18151A"/>
                </a:solidFill>
              </a:rPr>
              <a:t> </a:t>
            </a:r>
            <a:r>
              <a:rPr lang="en-GB" dirty="0" err="1">
                <a:solidFill>
                  <a:srgbClr val="18151A"/>
                </a:solidFill>
              </a:rPr>
              <a:t>bourárnou</a:t>
            </a:r>
            <a:r>
              <a:rPr lang="en-GB" dirty="0">
                <a:solidFill>
                  <a:srgbClr val="18151A"/>
                </a:solidFill>
              </a:rPr>
              <a:t>, </a:t>
            </a:r>
            <a:r>
              <a:rPr lang="en-GB" dirty="0" err="1">
                <a:solidFill>
                  <a:srgbClr val="18151A"/>
                </a:solidFill>
              </a:rPr>
              <a:t>musí</a:t>
            </a:r>
            <a:r>
              <a:rPr lang="en-GB" dirty="0">
                <a:solidFill>
                  <a:srgbClr val="18151A"/>
                </a:solidFill>
              </a:rPr>
              <a:t> </a:t>
            </a:r>
            <a:r>
              <a:rPr lang="en-GB" dirty="0" err="1">
                <a:solidFill>
                  <a:srgbClr val="18151A"/>
                </a:solidFill>
              </a:rPr>
              <a:t>kupovat</a:t>
            </a:r>
            <a:r>
              <a:rPr lang="en-GB" dirty="0">
                <a:solidFill>
                  <a:srgbClr val="18151A"/>
                </a:solidFill>
              </a:rPr>
              <a:t> </a:t>
            </a:r>
            <a:r>
              <a:rPr lang="en-GB" dirty="0" err="1">
                <a:solidFill>
                  <a:srgbClr val="18151A"/>
                </a:solidFill>
              </a:rPr>
              <a:t>zvěřinu</a:t>
            </a:r>
            <a:r>
              <a:rPr lang="en-GB" dirty="0">
                <a:solidFill>
                  <a:srgbClr val="18151A"/>
                </a:solidFill>
              </a:rPr>
              <a:t> </a:t>
            </a:r>
            <a:r>
              <a:rPr lang="en-GB" dirty="0" err="1">
                <a:solidFill>
                  <a:srgbClr val="18151A"/>
                </a:solidFill>
              </a:rPr>
              <a:t>buď</a:t>
            </a:r>
            <a:r>
              <a:rPr lang="en-GB" dirty="0">
                <a:solidFill>
                  <a:srgbClr val="18151A"/>
                </a:solidFill>
              </a:rPr>
              <a:t> </a:t>
            </a:r>
            <a:r>
              <a:rPr lang="en-GB" dirty="0" err="1">
                <a:solidFill>
                  <a:srgbClr val="18151A"/>
                </a:solidFill>
              </a:rPr>
              <a:t>mraženou</a:t>
            </a:r>
            <a:r>
              <a:rPr lang="en-GB" dirty="0">
                <a:solidFill>
                  <a:srgbClr val="18151A"/>
                </a:solidFill>
              </a:rPr>
              <a:t>, </a:t>
            </a:r>
            <a:r>
              <a:rPr lang="en-GB" dirty="0" err="1">
                <a:solidFill>
                  <a:srgbClr val="18151A"/>
                </a:solidFill>
              </a:rPr>
              <a:t>nebo</a:t>
            </a:r>
            <a:r>
              <a:rPr lang="en-GB" dirty="0">
                <a:solidFill>
                  <a:srgbClr val="18151A"/>
                </a:solidFill>
              </a:rPr>
              <a:t> od </a:t>
            </a:r>
            <a:r>
              <a:rPr lang="en-GB" dirty="0" err="1">
                <a:solidFill>
                  <a:srgbClr val="18151A"/>
                </a:solidFill>
              </a:rPr>
              <a:t>místního</a:t>
            </a:r>
            <a:r>
              <a:rPr lang="en-GB" dirty="0">
                <a:solidFill>
                  <a:srgbClr val="18151A"/>
                </a:solidFill>
              </a:rPr>
              <a:t> </a:t>
            </a:r>
            <a:r>
              <a:rPr lang="en-GB" dirty="0" err="1">
                <a:solidFill>
                  <a:srgbClr val="18151A"/>
                </a:solidFill>
              </a:rPr>
              <a:t>myslivce</a:t>
            </a:r>
            <a:r>
              <a:rPr lang="en-GB" dirty="0">
                <a:solidFill>
                  <a:srgbClr val="18151A"/>
                </a:solidFill>
              </a:rPr>
              <a:t> v </a:t>
            </a:r>
            <a:r>
              <a:rPr lang="en-GB" dirty="0" err="1">
                <a:solidFill>
                  <a:srgbClr val="18151A"/>
                </a:solidFill>
              </a:rPr>
              <a:t>kůži</a:t>
            </a:r>
            <a:r>
              <a:rPr lang="en-GB" dirty="0">
                <a:solidFill>
                  <a:srgbClr val="18151A"/>
                </a:solidFill>
              </a:rPr>
              <a:t> – a to je pro </a:t>
            </a:r>
            <a:r>
              <a:rPr lang="en-GB" dirty="0" err="1">
                <a:solidFill>
                  <a:srgbClr val="18151A"/>
                </a:solidFill>
              </a:rPr>
              <a:t>většinu</a:t>
            </a:r>
            <a:r>
              <a:rPr lang="en-GB" dirty="0">
                <a:solidFill>
                  <a:srgbClr val="18151A"/>
                </a:solidFill>
              </a:rPr>
              <a:t> ga</a:t>
            </a:r>
            <a:r>
              <a:rPr lang="cs-CZ" dirty="0">
                <a:solidFill>
                  <a:srgbClr val="18151A"/>
                </a:solidFill>
              </a:rPr>
              <a:t>s</a:t>
            </a:r>
            <a:r>
              <a:rPr lang="en-GB" dirty="0" err="1">
                <a:solidFill>
                  <a:srgbClr val="18151A"/>
                </a:solidFill>
              </a:rPr>
              <a:t>tro</a:t>
            </a:r>
            <a:r>
              <a:rPr lang="en-GB" dirty="0">
                <a:solidFill>
                  <a:srgbClr val="18151A"/>
                </a:solidFill>
              </a:rPr>
              <a:t> </a:t>
            </a:r>
            <a:r>
              <a:rPr lang="en-GB" dirty="0" err="1">
                <a:solidFill>
                  <a:srgbClr val="18151A"/>
                </a:solidFill>
              </a:rPr>
              <a:t>provozů</a:t>
            </a:r>
            <a:r>
              <a:rPr lang="en-GB" dirty="0">
                <a:solidFill>
                  <a:srgbClr val="18151A"/>
                </a:solidFill>
              </a:rPr>
              <a:t> </a:t>
            </a:r>
            <a:r>
              <a:rPr lang="en-GB" dirty="0" err="1">
                <a:solidFill>
                  <a:srgbClr val="18151A"/>
                </a:solidFill>
              </a:rPr>
              <a:t>nevhodný</a:t>
            </a:r>
            <a:r>
              <a:rPr lang="en-GB" dirty="0">
                <a:solidFill>
                  <a:srgbClr val="18151A"/>
                </a:solidFill>
              </a:rPr>
              <a:t> </a:t>
            </a:r>
            <a:r>
              <a:rPr lang="en-GB" dirty="0" err="1">
                <a:solidFill>
                  <a:srgbClr val="18151A"/>
                </a:solidFill>
              </a:rPr>
              <a:t>formát</a:t>
            </a:r>
            <a:r>
              <a:rPr lang="en-GB" dirty="0">
                <a:solidFill>
                  <a:srgbClr val="18151A"/>
                </a:solidFill>
              </a:rPr>
              <a:t>, </a:t>
            </a:r>
            <a:r>
              <a:rPr lang="en-GB" dirty="0" err="1">
                <a:solidFill>
                  <a:srgbClr val="18151A"/>
                </a:solidFill>
              </a:rPr>
              <a:t>na</a:t>
            </a:r>
            <a:r>
              <a:rPr lang="en-GB" dirty="0">
                <a:solidFill>
                  <a:srgbClr val="18151A"/>
                </a:solidFill>
              </a:rPr>
              <a:t> </a:t>
            </a:r>
            <a:r>
              <a:rPr lang="en-GB" dirty="0" err="1">
                <a:solidFill>
                  <a:srgbClr val="18151A"/>
                </a:solidFill>
              </a:rPr>
              <a:t>který</a:t>
            </a:r>
            <a:r>
              <a:rPr lang="en-GB" dirty="0">
                <a:solidFill>
                  <a:srgbClr val="18151A"/>
                </a:solidFill>
              </a:rPr>
              <a:t> </a:t>
            </a:r>
            <a:r>
              <a:rPr lang="en-GB" dirty="0" err="1">
                <a:solidFill>
                  <a:srgbClr val="18151A"/>
                </a:solidFill>
              </a:rPr>
              <a:t>nejsou</a:t>
            </a:r>
            <a:r>
              <a:rPr lang="en-GB" dirty="0">
                <a:solidFill>
                  <a:srgbClr val="18151A"/>
                </a:solidFill>
              </a:rPr>
              <a:t> </a:t>
            </a:r>
            <a:r>
              <a:rPr lang="en-GB" dirty="0" err="1">
                <a:solidFill>
                  <a:srgbClr val="18151A"/>
                </a:solidFill>
              </a:rPr>
              <a:t>při</a:t>
            </a:r>
            <a:r>
              <a:rPr lang="cs-CZ" dirty="0">
                <a:solidFill>
                  <a:srgbClr val="18151A"/>
                </a:solidFill>
              </a:rPr>
              <a:t>p</a:t>
            </a:r>
            <a:r>
              <a:rPr lang="en-GB" dirty="0" err="1">
                <a:solidFill>
                  <a:srgbClr val="18151A"/>
                </a:solidFill>
              </a:rPr>
              <a:t>raveni</a:t>
            </a:r>
            <a:r>
              <a:rPr lang="cs-CZ" dirty="0">
                <a:solidFill>
                  <a:srgbClr val="18151A"/>
                </a:solidFill>
              </a:rPr>
              <a:t> ani </a:t>
            </a:r>
            <a:r>
              <a:rPr lang="en-GB" dirty="0" err="1">
                <a:solidFill>
                  <a:srgbClr val="18151A"/>
                </a:solidFill>
              </a:rPr>
              <a:t>vybaveni</a:t>
            </a:r>
            <a:r>
              <a:rPr lang="en-GB" dirty="0">
                <a:solidFill>
                  <a:srgbClr val="18151A"/>
                </a:solidFill>
              </a:rPr>
              <a:t>.</a:t>
            </a:r>
          </a:p>
          <a:p>
            <a:pPr lvl="1"/>
            <a:endParaRPr lang="en-GB" dirty="0">
              <a:solidFill>
                <a:srgbClr val="18151A"/>
              </a:solidFill>
            </a:endParaRPr>
          </a:p>
          <a:p>
            <a:pPr lvl="1"/>
            <a:endParaRPr lang="en-GB" dirty="0">
              <a:solidFill>
                <a:srgbClr val="18151A"/>
              </a:solidFill>
            </a:endParaRPr>
          </a:p>
          <a:p>
            <a:pPr marL="342900" indent="-342900">
              <a:buFont typeface="+mj-lt"/>
              <a:buAutoNum type="arabicPeriod" startAt="3"/>
            </a:pPr>
            <a:r>
              <a:rPr lang="en-GB" b="1" dirty="0" err="1"/>
              <a:t>Limitovaná</a:t>
            </a:r>
            <a:r>
              <a:rPr lang="en-GB" b="1" dirty="0"/>
              <a:t> </a:t>
            </a:r>
            <a:r>
              <a:rPr lang="en-GB" b="1" dirty="0" err="1"/>
              <a:t>poptávka</a:t>
            </a:r>
            <a:r>
              <a:rPr lang="en-GB" b="1" dirty="0"/>
              <a:t> </a:t>
            </a:r>
            <a:r>
              <a:rPr lang="en-GB" b="1" dirty="0" err="1"/>
              <a:t>veřejnosti</a:t>
            </a:r>
            <a:r>
              <a:rPr lang="en-GB" b="1" dirty="0"/>
              <a:t>, </a:t>
            </a:r>
            <a:r>
              <a:rPr lang="en-GB" b="1" dirty="0" err="1"/>
              <a:t>substituty</a:t>
            </a:r>
            <a:r>
              <a:rPr lang="en-GB" b="1" dirty="0"/>
              <a:t> </a:t>
            </a:r>
            <a:r>
              <a:rPr lang="en-GB" b="1" dirty="0" err="1"/>
              <a:t>zvěřinu</a:t>
            </a:r>
            <a:r>
              <a:rPr lang="en-GB" b="1" dirty="0"/>
              <a:t> </a:t>
            </a:r>
            <a:r>
              <a:rPr lang="en-GB" b="1" dirty="0" err="1"/>
              <a:t>plně</a:t>
            </a:r>
            <a:r>
              <a:rPr lang="en-GB" b="1" dirty="0"/>
              <a:t> </a:t>
            </a:r>
            <a:r>
              <a:rPr lang="en-GB" b="1" dirty="0" err="1"/>
              <a:t>nahradí</a:t>
            </a:r>
            <a:endParaRPr lang="en-GB" b="1" dirty="0"/>
          </a:p>
          <a:p>
            <a:pPr lvl="1"/>
            <a:r>
              <a:rPr lang="en-GB" dirty="0" err="1">
                <a:solidFill>
                  <a:srgbClr val="18151A"/>
                </a:solidFill>
              </a:rPr>
              <a:t>Zanedbatelné</a:t>
            </a:r>
            <a:r>
              <a:rPr lang="en-GB" dirty="0">
                <a:solidFill>
                  <a:srgbClr val="18151A"/>
                </a:solidFill>
              </a:rPr>
              <a:t> </a:t>
            </a:r>
            <a:r>
              <a:rPr lang="en-GB" dirty="0" err="1">
                <a:solidFill>
                  <a:srgbClr val="18151A"/>
                </a:solidFill>
              </a:rPr>
              <a:t>procento</a:t>
            </a:r>
            <a:r>
              <a:rPr lang="en-GB" dirty="0">
                <a:solidFill>
                  <a:srgbClr val="18151A"/>
                </a:solidFill>
              </a:rPr>
              <a:t> </a:t>
            </a:r>
            <a:r>
              <a:rPr lang="en-GB" dirty="0" err="1">
                <a:solidFill>
                  <a:srgbClr val="18151A"/>
                </a:solidFill>
              </a:rPr>
              <a:t>českých</a:t>
            </a:r>
            <a:r>
              <a:rPr lang="en-GB" dirty="0">
                <a:solidFill>
                  <a:srgbClr val="18151A"/>
                </a:solidFill>
              </a:rPr>
              <a:t> ga</a:t>
            </a:r>
            <a:r>
              <a:rPr lang="cs-CZ" dirty="0">
                <a:solidFill>
                  <a:srgbClr val="18151A"/>
                </a:solidFill>
              </a:rPr>
              <a:t>s</a:t>
            </a:r>
            <a:r>
              <a:rPr lang="en-GB" dirty="0" err="1">
                <a:solidFill>
                  <a:srgbClr val="18151A"/>
                </a:solidFill>
              </a:rPr>
              <a:t>tro</a:t>
            </a:r>
            <a:r>
              <a:rPr lang="en-GB" dirty="0">
                <a:solidFill>
                  <a:srgbClr val="18151A"/>
                </a:solidFill>
              </a:rPr>
              <a:t> </a:t>
            </a:r>
            <a:r>
              <a:rPr lang="en-GB" dirty="0" err="1">
                <a:solidFill>
                  <a:srgbClr val="18151A"/>
                </a:solidFill>
              </a:rPr>
              <a:t>provozů</a:t>
            </a:r>
            <a:r>
              <a:rPr lang="en-GB" dirty="0">
                <a:solidFill>
                  <a:srgbClr val="18151A"/>
                </a:solidFill>
              </a:rPr>
              <a:t> se </a:t>
            </a:r>
            <a:r>
              <a:rPr lang="en-GB" dirty="0" err="1">
                <a:solidFill>
                  <a:srgbClr val="18151A"/>
                </a:solidFill>
              </a:rPr>
              <a:t>profiluje</a:t>
            </a:r>
            <a:r>
              <a:rPr lang="en-GB" dirty="0">
                <a:solidFill>
                  <a:srgbClr val="18151A"/>
                </a:solidFill>
              </a:rPr>
              <a:t> </a:t>
            </a:r>
            <a:r>
              <a:rPr lang="en-GB" dirty="0" err="1">
                <a:solidFill>
                  <a:srgbClr val="18151A"/>
                </a:solidFill>
              </a:rPr>
              <a:t>pomocí</a:t>
            </a:r>
            <a:r>
              <a:rPr lang="en-GB" dirty="0">
                <a:solidFill>
                  <a:srgbClr val="18151A"/>
                </a:solidFill>
              </a:rPr>
              <a:t> </a:t>
            </a:r>
            <a:r>
              <a:rPr lang="en-GB" dirty="0" err="1">
                <a:solidFill>
                  <a:srgbClr val="18151A"/>
                </a:solidFill>
              </a:rPr>
              <a:t>pokrmů</a:t>
            </a:r>
            <a:r>
              <a:rPr lang="en-GB" dirty="0">
                <a:solidFill>
                  <a:srgbClr val="18151A"/>
                </a:solidFill>
              </a:rPr>
              <a:t> </a:t>
            </a:r>
            <a:r>
              <a:rPr lang="en-GB" dirty="0" err="1">
                <a:solidFill>
                  <a:srgbClr val="18151A"/>
                </a:solidFill>
              </a:rPr>
              <a:t>ze</a:t>
            </a:r>
            <a:r>
              <a:rPr lang="en-GB" dirty="0">
                <a:solidFill>
                  <a:srgbClr val="18151A"/>
                </a:solidFill>
              </a:rPr>
              <a:t> </a:t>
            </a:r>
            <a:r>
              <a:rPr lang="en-GB" dirty="0" err="1">
                <a:solidFill>
                  <a:srgbClr val="18151A"/>
                </a:solidFill>
              </a:rPr>
              <a:t>zvěřiny</a:t>
            </a:r>
            <a:r>
              <a:rPr lang="en-GB" dirty="0">
                <a:solidFill>
                  <a:srgbClr val="18151A"/>
                </a:solidFill>
              </a:rPr>
              <a:t>. </a:t>
            </a:r>
            <a:r>
              <a:rPr lang="en-GB" dirty="0" err="1">
                <a:solidFill>
                  <a:srgbClr val="18151A"/>
                </a:solidFill>
              </a:rPr>
              <a:t>Naopak</a:t>
            </a:r>
            <a:r>
              <a:rPr lang="en-GB" dirty="0">
                <a:solidFill>
                  <a:srgbClr val="18151A"/>
                </a:solidFill>
              </a:rPr>
              <a:t> </a:t>
            </a:r>
            <a:r>
              <a:rPr lang="en-GB" dirty="0" err="1">
                <a:solidFill>
                  <a:srgbClr val="18151A"/>
                </a:solidFill>
              </a:rPr>
              <a:t>nejčastější</a:t>
            </a:r>
            <a:r>
              <a:rPr lang="en-GB" dirty="0">
                <a:solidFill>
                  <a:srgbClr val="18151A"/>
                </a:solidFill>
              </a:rPr>
              <a:t> </a:t>
            </a:r>
            <a:r>
              <a:rPr lang="en-GB" dirty="0" err="1">
                <a:solidFill>
                  <a:srgbClr val="18151A"/>
                </a:solidFill>
              </a:rPr>
              <a:t>postoj</a:t>
            </a:r>
            <a:r>
              <a:rPr lang="en-GB" dirty="0">
                <a:solidFill>
                  <a:srgbClr val="18151A"/>
                </a:solidFill>
              </a:rPr>
              <a:t> je: “</a:t>
            </a:r>
            <a:r>
              <a:rPr lang="en-GB" dirty="0" err="1">
                <a:solidFill>
                  <a:srgbClr val="18151A"/>
                </a:solidFill>
              </a:rPr>
              <a:t>hovězí</a:t>
            </a:r>
            <a:r>
              <a:rPr lang="en-GB" dirty="0">
                <a:solidFill>
                  <a:srgbClr val="18151A"/>
                </a:solidFill>
              </a:rPr>
              <a:t> </a:t>
            </a:r>
            <a:r>
              <a:rPr lang="en-GB" dirty="0" err="1">
                <a:solidFill>
                  <a:srgbClr val="18151A"/>
                </a:solidFill>
              </a:rPr>
              <a:t>guláš</a:t>
            </a:r>
            <a:r>
              <a:rPr lang="en-GB" dirty="0">
                <a:solidFill>
                  <a:srgbClr val="18151A"/>
                </a:solidFill>
              </a:rPr>
              <a:t> mi </a:t>
            </a:r>
            <a:r>
              <a:rPr lang="en-GB" dirty="0" err="1">
                <a:solidFill>
                  <a:srgbClr val="18151A"/>
                </a:solidFill>
              </a:rPr>
              <a:t>udělá</a:t>
            </a:r>
            <a:r>
              <a:rPr lang="en-GB" dirty="0">
                <a:solidFill>
                  <a:srgbClr val="18151A"/>
                </a:solidFill>
              </a:rPr>
              <a:t> </a:t>
            </a:r>
            <a:r>
              <a:rPr lang="en-GB" dirty="0" err="1">
                <a:solidFill>
                  <a:srgbClr val="18151A"/>
                </a:solidFill>
              </a:rPr>
              <a:t>stejnou</a:t>
            </a:r>
            <a:r>
              <a:rPr lang="en-GB" dirty="0">
                <a:solidFill>
                  <a:srgbClr val="18151A"/>
                </a:solidFill>
              </a:rPr>
              <a:t> </a:t>
            </a:r>
            <a:r>
              <a:rPr lang="en-GB" dirty="0" err="1">
                <a:solidFill>
                  <a:srgbClr val="18151A"/>
                </a:solidFill>
              </a:rPr>
              <a:t>službu</a:t>
            </a:r>
            <a:r>
              <a:rPr lang="en-GB" dirty="0">
                <a:solidFill>
                  <a:srgbClr val="18151A"/>
                </a:solidFill>
              </a:rPr>
              <a:t> a </a:t>
            </a:r>
            <a:r>
              <a:rPr lang="en-GB" dirty="0" err="1">
                <a:solidFill>
                  <a:srgbClr val="18151A"/>
                </a:solidFill>
              </a:rPr>
              <a:t>tržby</a:t>
            </a:r>
            <a:r>
              <a:rPr lang="en-GB" dirty="0">
                <a:solidFill>
                  <a:srgbClr val="18151A"/>
                </a:solidFill>
              </a:rPr>
              <a:t> </a:t>
            </a:r>
            <a:r>
              <a:rPr lang="en-GB" dirty="0" err="1">
                <a:solidFill>
                  <a:srgbClr val="18151A"/>
                </a:solidFill>
              </a:rPr>
              <a:t>jako</a:t>
            </a:r>
            <a:r>
              <a:rPr lang="en-GB" dirty="0">
                <a:solidFill>
                  <a:srgbClr val="18151A"/>
                </a:solidFill>
              </a:rPr>
              <a:t> </a:t>
            </a:r>
            <a:r>
              <a:rPr lang="en-GB" dirty="0" err="1">
                <a:solidFill>
                  <a:srgbClr val="18151A"/>
                </a:solidFill>
              </a:rPr>
              <a:t>kančí</a:t>
            </a:r>
            <a:r>
              <a:rPr lang="en-GB" dirty="0">
                <a:solidFill>
                  <a:srgbClr val="18151A"/>
                </a:solidFill>
              </a:rPr>
              <a:t>, a je </a:t>
            </a:r>
            <a:r>
              <a:rPr lang="en-GB" dirty="0" err="1">
                <a:solidFill>
                  <a:srgbClr val="18151A"/>
                </a:solidFill>
              </a:rPr>
              <a:t>mnohem</a:t>
            </a:r>
            <a:r>
              <a:rPr lang="en-GB" dirty="0">
                <a:solidFill>
                  <a:srgbClr val="18151A"/>
                </a:solidFill>
              </a:rPr>
              <a:t> </a:t>
            </a:r>
            <a:r>
              <a:rPr lang="en-GB" dirty="0" err="1">
                <a:solidFill>
                  <a:srgbClr val="18151A"/>
                </a:solidFill>
              </a:rPr>
              <a:t>snadnější</a:t>
            </a:r>
            <a:r>
              <a:rPr lang="en-GB" dirty="0">
                <a:solidFill>
                  <a:srgbClr val="18151A"/>
                </a:solidFill>
              </a:rPr>
              <a:t> a </a:t>
            </a:r>
            <a:r>
              <a:rPr lang="en-GB" dirty="0" err="1">
                <a:solidFill>
                  <a:srgbClr val="18151A"/>
                </a:solidFill>
              </a:rPr>
              <a:t>levnější</a:t>
            </a:r>
            <a:r>
              <a:rPr lang="en-GB" dirty="0">
                <a:solidFill>
                  <a:srgbClr val="18151A"/>
                </a:solidFill>
              </a:rPr>
              <a:t> </a:t>
            </a:r>
            <a:r>
              <a:rPr lang="en-GB" dirty="0" err="1">
                <a:solidFill>
                  <a:srgbClr val="18151A"/>
                </a:solidFill>
              </a:rPr>
              <a:t>na</a:t>
            </a:r>
            <a:r>
              <a:rPr lang="en-GB" dirty="0">
                <a:solidFill>
                  <a:srgbClr val="18151A"/>
                </a:solidFill>
              </a:rPr>
              <a:t> </a:t>
            </a:r>
            <a:r>
              <a:rPr lang="en-GB" dirty="0" err="1">
                <a:solidFill>
                  <a:srgbClr val="18151A"/>
                </a:solidFill>
              </a:rPr>
              <a:t>přípravu</a:t>
            </a:r>
            <a:r>
              <a:rPr lang="en-GB" dirty="0">
                <a:solidFill>
                  <a:srgbClr val="18151A"/>
                </a:solidFill>
              </a:rPr>
              <a:t>”.</a:t>
            </a:r>
          </a:p>
          <a:p>
            <a:pPr lvl="1"/>
            <a:endParaRPr lang="en-GB" dirty="0">
              <a:solidFill>
                <a:srgbClr val="18151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035674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093E0A6-439C-40E0-A499-23A7343EE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16711"/>
            <a:ext cx="10515600" cy="135864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GB" sz="2800" b="1" dirty="0"/>
              <a:t>7. </a:t>
            </a:r>
            <a:r>
              <a:rPr lang="cs-CZ" sz="2800" b="1" dirty="0"/>
              <a:t>Pohled velkoodběratelů/ zpracovatelů na trh se zvěřinou </a:t>
            </a:r>
          </a:p>
        </p:txBody>
      </p:sp>
    </p:spTree>
    <p:extLst>
      <p:ext uri="{BB962C8B-B14F-4D97-AF65-F5344CB8AC3E}">
        <p14:creationId xmlns:p14="http://schemas.microsoft.com/office/powerpoint/2010/main" val="20492320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A95424-70EC-43E5-A9BC-5BCBBF97F6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400" b="1" dirty="0"/>
              <a:t>Proč byl spuštěn projekt “Zvěřina – koordinační a servisní centrum“ 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9B91B3-4178-4446-9B0A-6E0CCE7BC5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cs-CZ" sz="1800" dirty="0"/>
              <a:t>Důsledkem pandemie došlo k narušení trhu se zvěřinou (gastro, export)</a:t>
            </a:r>
          </a:p>
          <a:p>
            <a:pPr>
              <a:lnSpc>
                <a:spcPct val="100000"/>
              </a:lnSpc>
            </a:pPr>
            <a:r>
              <a:rPr lang="cs-CZ" sz="1800" dirty="0"/>
              <a:t>Pandemie plně odhalila některé dlouhodobé problémy trhu se zvěřinou  – nízkou tuzemskou spotřebu zvěřiny, nedostatečnou zpracovatelskou kapacitu (</a:t>
            </a:r>
            <a:r>
              <a:rPr lang="cs-CZ" sz="1800" dirty="0" err="1"/>
              <a:t>bourárny</a:t>
            </a:r>
            <a:r>
              <a:rPr lang="cs-CZ" sz="1800" dirty="0"/>
              <a:t>), legislativní omezení, atd.</a:t>
            </a:r>
          </a:p>
          <a:p>
            <a:pPr>
              <a:lnSpc>
                <a:spcPct val="100000"/>
              </a:lnSpc>
            </a:pPr>
            <a:r>
              <a:rPr lang="cs-CZ" sz="1800" dirty="0"/>
              <a:t>Současně sílí tlaky na vyšší intenzitu lovu zejména spárkaté zvěře</a:t>
            </a:r>
            <a:r>
              <a:rPr lang="cs-CZ" dirty="0"/>
              <a:t> (</a:t>
            </a:r>
            <a:r>
              <a:rPr lang="cs-CZ" sz="1800" dirty="0"/>
              <a:t>ochran</a:t>
            </a:r>
            <a:r>
              <a:rPr lang="cs-CZ" dirty="0"/>
              <a:t>a</a:t>
            </a:r>
            <a:r>
              <a:rPr lang="cs-CZ" sz="1800" dirty="0"/>
              <a:t> lesů).</a:t>
            </a:r>
          </a:p>
          <a:p>
            <a:pPr>
              <a:lnSpc>
                <a:spcPct val="100000"/>
              </a:lnSpc>
            </a:pPr>
            <a:r>
              <a:rPr lang="cs-CZ" dirty="0"/>
              <a:t>Jednotliví účastníci trhu se snaží reagovat na situaci, ale jejich potřeby a způsoby řešení nejsou často v souladu – např. v oblasti cen, formátu produktu, atp.</a:t>
            </a:r>
            <a:endParaRPr lang="cs-CZ" sz="1800" dirty="0"/>
          </a:p>
          <a:p>
            <a:pPr marL="0" indent="0">
              <a:lnSpc>
                <a:spcPct val="100000"/>
              </a:lnSpc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5137211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3CF747F-E899-4EE4-A4A3-890B956913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/>
              <a:t>Průzkum osobním dotazováním vybraných subjektů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E8530B-23F8-47E9-8370-ED5F64CC81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98825"/>
            <a:ext cx="5061155" cy="407438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cs-CZ" dirty="0"/>
              <a:t>Vojenské</a:t>
            </a:r>
            <a:r>
              <a:rPr lang="en-GB" dirty="0"/>
              <a:t> </a:t>
            </a:r>
            <a:r>
              <a:rPr lang="cs-CZ" dirty="0"/>
              <a:t>lesy a statky ČR </a:t>
            </a:r>
            <a:endParaRPr lang="en-GB" dirty="0"/>
          </a:p>
          <a:p>
            <a:r>
              <a:rPr lang="cs-CZ" noProof="1"/>
              <a:t>Šmidrkal</a:t>
            </a:r>
          </a:p>
          <a:p>
            <a:r>
              <a:rPr lang="cs-CZ" dirty="0"/>
              <a:t>Farmové chovy</a:t>
            </a:r>
          </a:p>
          <a:p>
            <a:r>
              <a:rPr lang="en-GB" dirty="0"/>
              <a:t>Berbera</a:t>
            </a:r>
            <a:endParaRPr lang="cs-CZ" dirty="0"/>
          </a:p>
          <a:p>
            <a:r>
              <a:rPr lang="cs-CZ" dirty="0"/>
              <a:t>Farma </a:t>
            </a:r>
            <a:r>
              <a:rPr lang="cs-CZ" noProof="1"/>
              <a:t>Kozohorský</a:t>
            </a:r>
          </a:p>
          <a:p>
            <a:endParaRPr lang="en-GB" dirty="0"/>
          </a:p>
          <a:p>
            <a:endParaRPr lang="en-GB" dirty="0"/>
          </a:p>
          <a:p>
            <a:r>
              <a:rPr lang="cs-CZ" noProof="1"/>
              <a:t>Strukturovaný dotazní</a:t>
            </a:r>
            <a:r>
              <a:rPr lang="en-GB" dirty="0"/>
              <a:t>k se </a:t>
            </a:r>
            <a:r>
              <a:rPr lang="en-GB" dirty="0" err="1"/>
              <a:t>zamě</a:t>
            </a:r>
            <a:r>
              <a:rPr lang="cs-CZ" dirty="0"/>
              <a:t>ř</a:t>
            </a:r>
            <a:r>
              <a:rPr lang="en-GB" dirty="0" err="1"/>
              <a:t>ením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zvěřinu</a:t>
            </a:r>
            <a:endParaRPr lang="en-GB" dirty="0"/>
          </a:p>
          <a:p>
            <a:pPr marL="0" indent="0">
              <a:buNone/>
            </a:pPr>
            <a:endParaRPr lang="cs-CZ" noProof="1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F69952-BE3E-47A3-93BD-2E72923EB1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0500" y="1598825"/>
            <a:ext cx="4968067" cy="3347884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14126807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9921A3-A318-47CA-A9B5-522377618B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noProof="1"/>
              <a:t>Klíčová zjištění – postoje velkoodběratelů/velkozpracovatelů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A7EF3C-5BB6-4A46-8F47-DFB1B7508C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Náklady a zřízení a provoz vlastní b</a:t>
            </a:r>
            <a:r>
              <a:rPr lang="cs-CZ" noProof="1"/>
              <a:t>ourárny</a:t>
            </a:r>
            <a:r>
              <a:rPr lang="cs-CZ" dirty="0"/>
              <a:t> pouze pro zvěřinu se bez dotace nevyplatí (ani pro subjekty jako jsou VLS, </a:t>
            </a:r>
            <a:r>
              <a:rPr lang="cs-CZ" noProof="1"/>
              <a:t>s.p.</a:t>
            </a:r>
            <a:r>
              <a:rPr lang="cs-CZ" dirty="0"/>
              <a:t>)</a:t>
            </a:r>
          </a:p>
          <a:p>
            <a:r>
              <a:rPr lang="cs-CZ" dirty="0"/>
              <a:t>Přetlak zvěřiny na trhu vyvolal nabídku na zpracování zvěřiny „na zakázku“ pro mysliveckou i laickou veřejnost ve variabilním objemu. </a:t>
            </a:r>
          </a:p>
          <a:p>
            <a:r>
              <a:rPr lang="cs-CZ" dirty="0"/>
              <a:t>U zpracování úlovku „na klíč“ nabízí někteří zpracovatelé i možnost odkupu částí, o které nemá zákazník zájem i formou zápočtu za </a:t>
            </a:r>
            <a:r>
              <a:rPr lang="cs-CZ" sz="1800" kern="50" dirty="0">
                <a:effectLst/>
                <a:ea typeface="Andale Sans UI"/>
              </a:rPr>
              <a:t>cenu za zpracování.</a:t>
            </a:r>
          </a:p>
          <a:p>
            <a:r>
              <a:rPr lang="cs-CZ" kern="50" dirty="0"/>
              <a:t>Hlavní odbyt balíčkované mražené zvěřiny – 90% </a:t>
            </a:r>
            <a:r>
              <a:rPr lang="cs-CZ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export, dále gastro v ČR, přímí odběratelé - malý podíl i přes dlouhodobou práci a reklamu</a:t>
            </a:r>
          </a:p>
          <a:p>
            <a:r>
              <a:rPr lang="cs-CZ" dirty="0">
                <a:solidFill>
                  <a:srgbClr val="000000"/>
                </a:solidFill>
                <a:latin typeface="Roboto" panose="02000000000000000000" pitchFamily="2" charset="0"/>
              </a:rPr>
              <a:t>Přímý prodej a eshop – pouze v mraženém stavu</a:t>
            </a:r>
          </a:p>
          <a:p>
            <a:r>
              <a:rPr lang="pl-PL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Pet food - poptávka roste, ale z celkového množství je to zanedbatelný objem ( ořez)</a:t>
            </a:r>
          </a:p>
          <a:p>
            <a:r>
              <a:rPr lang="pl-PL" dirty="0">
                <a:solidFill>
                  <a:srgbClr val="000000"/>
                </a:solidFill>
                <a:latin typeface="Roboto" panose="02000000000000000000" pitchFamily="2" charset="0"/>
              </a:rPr>
              <a:t>Konflikt mezi „garážovým prodejem” a bourárnami, které plní hygienické normy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4062533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093E0A6-439C-40E0-A499-23A7343EE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06879"/>
            <a:ext cx="10515600" cy="135864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GB" sz="3200" b="1" dirty="0"/>
              <a:t>8. </a:t>
            </a:r>
            <a:r>
              <a:rPr lang="cs-CZ" sz="3200" b="1" noProof="1"/>
              <a:t>Úzká</a:t>
            </a:r>
            <a:r>
              <a:rPr lang="cs-CZ" sz="3200" b="1" dirty="0"/>
              <a:t> hrdla trhu se zvěřinou </a:t>
            </a:r>
          </a:p>
        </p:txBody>
      </p:sp>
    </p:spTree>
    <p:extLst>
      <p:ext uri="{BB962C8B-B14F-4D97-AF65-F5344CB8AC3E}">
        <p14:creationId xmlns:p14="http://schemas.microsoft.com/office/powerpoint/2010/main" val="253518868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2F927C0-4282-448C-940A-8DDA6289B1CB}"/>
              </a:ext>
            </a:extLst>
          </p:cNvPr>
          <p:cNvSpPr/>
          <p:nvPr/>
        </p:nvSpPr>
        <p:spPr>
          <a:xfrm>
            <a:off x="7844409" y="1152678"/>
            <a:ext cx="1641987" cy="69809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Majitelé a správci</a:t>
            </a:r>
            <a:r>
              <a:rPr lang="en-GB" dirty="0"/>
              <a:t> les</a:t>
            </a:r>
            <a:r>
              <a:rPr lang="cs-CZ" dirty="0"/>
              <a:t>ů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307595E-2640-498C-AB45-3B22916A41C8}"/>
              </a:ext>
            </a:extLst>
          </p:cNvPr>
          <p:cNvSpPr/>
          <p:nvPr/>
        </p:nvSpPr>
        <p:spPr>
          <a:xfrm>
            <a:off x="7858645" y="1964912"/>
            <a:ext cx="1641987" cy="69809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zemědělci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267EC71-3577-47AA-987F-4041393D9F27}"/>
              </a:ext>
            </a:extLst>
          </p:cNvPr>
          <p:cNvSpPr/>
          <p:nvPr/>
        </p:nvSpPr>
        <p:spPr>
          <a:xfrm>
            <a:off x="2455911" y="1062933"/>
            <a:ext cx="1608703" cy="715707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Stát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959385F-AB75-4CA7-871F-8B5D0DEB2A3F}"/>
              </a:ext>
            </a:extLst>
          </p:cNvPr>
          <p:cNvSpPr/>
          <p:nvPr/>
        </p:nvSpPr>
        <p:spPr>
          <a:xfrm>
            <a:off x="7463629" y="743566"/>
            <a:ext cx="2379406" cy="236666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7F53114-0A0B-42A8-9E17-13433CEE464A}"/>
              </a:ext>
            </a:extLst>
          </p:cNvPr>
          <p:cNvSpPr txBox="1"/>
          <p:nvPr/>
        </p:nvSpPr>
        <p:spPr>
          <a:xfrm>
            <a:off x="7485631" y="3275111"/>
            <a:ext cx="26011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rgbClr val="FF0000"/>
                </a:solidFill>
              </a:rPr>
              <a:t>NESOU ŠKODY ZPŮSOBENÉ ZVĚŘÍ</a:t>
            </a:r>
            <a:endParaRPr lang="cs-CZ" sz="1400" dirty="0">
              <a:solidFill>
                <a:srgbClr val="FF0000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7391FF7-8E2C-426D-B549-7CCEE94A9AF6}"/>
              </a:ext>
            </a:extLst>
          </p:cNvPr>
          <p:cNvSpPr/>
          <p:nvPr/>
        </p:nvSpPr>
        <p:spPr>
          <a:xfrm>
            <a:off x="7642002" y="4452020"/>
            <a:ext cx="1740310" cy="737419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Honební společenstva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7A07786-B43A-4DCC-99A1-2C418E64EF65}"/>
              </a:ext>
            </a:extLst>
          </p:cNvPr>
          <p:cNvSpPr/>
          <p:nvPr/>
        </p:nvSpPr>
        <p:spPr>
          <a:xfrm>
            <a:off x="2466830" y="4336576"/>
            <a:ext cx="1740310" cy="737419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Nájemce honitby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0A33A98-6FC0-4E9C-A2A6-D09B089235CC}"/>
              </a:ext>
            </a:extLst>
          </p:cNvPr>
          <p:cNvSpPr txBox="1"/>
          <p:nvPr/>
        </p:nvSpPr>
        <p:spPr>
          <a:xfrm>
            <a:off x="2669424" y="3968008"/>
            <a:ext cx="13951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VÝNOSY Z PRODEJE</a:t>
            </a:r>
            <a:endParaRPr lang="cs-CZ" sz="12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4F92ED3-EE84-4D35-A243-60BF93E97169}"/>
              </a:ext>
            </a:extLst>
          </p:cNvPr>
          <p:cNvSpPr txBox="1"/>
          <p:nvPr/>
        </p:nvSpPr>
        <p:spPr>
          <a:xfrm>
            <a:off x="2296539" y="5164856"/>
            <a:ext cx="20808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200" dirty="0"/>
              <a:t>NÁJEM</a:t>
            </a:r>
          </a:p>
          <a:p>
            <a:pPr algn="ctr"/>
            <a:r>
              <a:rPr lang="en-GB" sz="1200" dirty="0"/>
              <a:t>POVINNOST PLNIT PLÁN LOVU</a:t>
            </a:r>
          </a:p>
          <a:p>
            <a:pPr algn="ctr"/>
            <a:r>
              <a:rPr lang="en-GB" sz="1200" dirty="0"/>
              <a:t>REPORTING</a:t>
            </a:r>
            <a:endParaRPr lang="cs-CZ" sz="12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8F1650F-691D-42B4-BAA9-A47460B3E4DE}"/>
              </a:ext>
            </a:extLst>
          </p:cNvPr>
          <p:cNvSpPr txBox="1"/>
          <p:nvPr/>
        </p:nvSpPr>
        <p:spPr>
          <a:xfrm>
            <a:off x="7858645" y="4106507"/>
            <a:ext cx="13070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VÝNOSY Z NÁJMU</a:t>
            </a:r>
            <a:endParaRPr lang="cs-CZ" sz="12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9D68AAE-CE8B-4E0B-BEA9-A01B0F706580}"/>
              </a:ext>
            </a:extLst>
          </p:cNvPr>
          <p:cNvSpPr txBox="1"/>
          <p:nvPr/>
        </p:nvSpPr>
        <p:spPr>
          <a:xfrm>
            <a:off x="8061777" y="5280300"/>
            <a:ext cx="9007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PLÁN LOVU</a:t>
            </a:r>
            <a:endParaRPr lang="cs-CZ" sz="12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81041C9-B12B-49BC-BE3D-AFA56AC4B851}"/>
              </a:ext>
            </a:extLst>
          </p:cNvPr>
          <p:cNvSpPr txBox="1"/>
          <p:nvPr/>
        </p:nvSpPr>
        <p:spPr>
          <a:xfrm>
            <a:off x="2167414" y="1926899"/>
            <a:ext cx="2183546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REGULACE ZVĚŘE:</a:t>
            </a:r>
          </a:p>
          <a:p>
            <a:pPr lvl="1"/>
            <a:r>
              <a:rPr lang="en-GB" sz="1200" dirty="0"/>
              <a:t>OCHRANA LESŮ OBECNĚ</a:t>
            </a:r>
          </a:p>
          <a:p>
            <a:pPr lvl="1"/>
            <a:r>
              <a:rPr lang="en-GB" sz="1200" dirty="0"/>
              <a:t>MAJITEL LESŮ</a:t>
            </a:r>
          </a:p>
          <a:p>
            <a:pPr lvl="1"/>
            <a:r>
              <a:rPr lang="en-GB" sz="1200" dirty="0"/>
              <a:t>UDRŽITENOST</a:t>
            </a:r>
          </a:p>
          <a:p>
            <a:pPr lvl="1"/>
            <a:r>
              <a:rPr lang="en-GB" sz="1200" dirty="0"/>
              <a:t>ZDRAVÁ VÝŽIVA</a:t>
            </a:r>
          </a:p>
          <a:p>
            <a:pPr lvl="1"/>
            <a:r>
              <a:rPr lang="en-GB" sz="1200" dirty="0"/>
              <a:t>EKOLOGIE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90C4F03-76FB-4AE2-A8B4-6E03B3BBB1E4}"/>
              </a:ext>
            </a:extLst>
          </p:cNvPr>
          <p:cNvSpPr txBox="1"/>
          <p:nvPr/>
        </p:nvSpPr>
        <p:spPr>
          <a:xfrm>
            <a:off x="1968071" y="5867136"/>
            <a:ext cx="36043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rgbClr val="FF0000"/>
                </a:solidFill>
              </a:rPr>
              <a:t>VYŠŠÍ OBJEM ULOVENÉ ZVĚŘE – PROBLÉM S ODBYTEM</a:t>
            </a:r>
          </a:p>
          <a:p>
            <a:r>
              <a:rPr lang="en-GB" sz="1200" dirty="0">
                <a:solidFill>
                  <a:srgbClr val="FF0000"/>
                </a:solidFill>
              </a:rPr>
              <a:t>NEFUNGUJE ANI ZÁSTŘELNÉ (ŠPATNĚ NASTAVENÉ)</a:t>
            </a:r>
          </a:p>
          <a:p>
            <a:r>
              <a:rPr lang="en-GB" sz="1200" dirty="0">
                <a:solidFill>
                  <a:srgbClr val="FF0000"/>
                </a:solidFill>
              </a:rPr>
              <a:t>STÁRNOU, UBÝVAJÍ</a:t>
            </a:r>
            <a:endParaRPr lang="cs-CZ" sz="1200" dirty="0">
              <a:solidFill>
                <a:srgbClr val="FF0000"/>
              </a:solidFill>
            </a:endParaRPr>
          </a:p>
        </p:txBody>
      </p:sp>
      <p:sp>
        <p:nvSpPr>
          <p:cNvPr id="3" name="Arrow: Curved Right 2">
            <a:extLst>
              <a:ext uri="{FF2B5EF4-FFF2-40B4-BE49-F238E27FC236}">
                <a16:creationId xmlns:a16="http://schemas.microsoft.com/office/drawing/2014/main" id="{E7B3FA15-39B7-42A1-B298-D483CF266453}"/>
              </a:ext>
            </a:extLst>
          </p:cNvPr>
          <p:cNvSpPr/>
          <p:nvPr/>
        </p:nvSpPr>
        <p:spPr>
          <a:xfrm>
            <a:off x="4668902" y="2526945"/>
            <a:ext cx="776748" cy="1292662"/>
          </a:xfrm>
          <a:prstGeom prst="curvedRightArrow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16" name="Arrow: Curved Right 15">
            <a:extLst>
              <a:ext uri="{FF2B5EF4-FFF2-40B4-BE49-F238E27FC236}">
                <a16:creationId xmlns:a16="http://schemas.microsoft.com/office/drawing/2014/main" id="{A4447AED-9AC9-44BD-9064-D0A13E1A5526}"/>
              </a:ext>
            </a:extLst>
          </p:cNvPr>
          <p:cNvSpPr/>
          <p:nvPr/>
        </p:nvSpPr>
        <p:spPr>
          <a:xfrm rot="10800000">
            <a:off x="5689396" y="2463900"/>
            <a:ext cx="776748" cy="1292662"/>
          </a:xfrm>
          <a:prstGeom prst="curvedRightArrow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674512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46F67F-61B1-40C3-ABA2-CA4EACF189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lvl="1"/>
            <a:r>
              <a:rPr lang="cs-CZ" sz="2800" b="1" dirty="0">
                <a:latin typeface="Arial" panose="020B0604020202020204" pitchFamily="34" charset="0"/>
                <a:cs typeface="Arial" panose="020B0604020202020204" pitchFamily="34" charset="0"/>
              </a:rPr>
              <a:t>Pohled na marketingový mix zvěřiny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89C3D5-F81B-415B-B55A-28EE01D8A1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50142"/>
            <a:ext cx="10515600" cy="3923070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  <a:tabLst>
                <a:tab pos="914400" algn="l"/>
              </a:tabLst>
            </a:pPr>
            <a:r>
              <a:rPr lang="cs-CZ" dirty="0">
                <a:effectLst/>
                <a:ea typeface="Calibri" panose="020F0502020204030204" pitchFamily="34" charset="0"/>
              </a:rPr>
              <a:t>Formát produktu (dělení, mražení, </a:t>
            </a:r>
            <a:r>
              <a:rPr lang="cs-CZ" dirty="0">
                <a:ea typeface="Calibri" panose="020F0502020204030204" pitchFamily="34" charset="0"/>
              </a:rPr>
              <a:t>poptávaná velikost balíčků </a:t>
            </a:r>
            <a:r>
              <a:rPr lang="cs-CZ" dirty="0">
                <a:effectLst/>
                <a:ea typeface="Calibri" panose="020F0502020204030204" pitchFamily="34" charset="0"/>
              </a:rPr>
              <a:t>atd.)</a:t>
            </a:r>
          </a:p>
          <a:p>
            <a:pPr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  <a:tabLst>
                <a:tab pos="914400" algn="l"/>
              </a:tabLst>
            </a:pPr>
            <a:r>
              <a:rPr lang="cs-CZ" dirty="0">
                <a:effectLst/>
                <a:ea typeface="Calibri" panose="020F0502020204030204" pitchFamily="34" charset="0"/>
              </a:rPr>
              <a:t>Dostupnost produktu – čas a objem</a:t>
            </a:r>
          </a:p>
          <a:p>
            <a:pPr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  <a:tabLst>
                <a:tab pos="914400" algn="l"/>
              </a:tabLst>
            </a:pPr>
            <a:r>
              <a:rPr lang="cs-CZ" dirty="0">
                <a:effectLst/>
                <a:ea typeface="Calibri" panose="020F0502020204030204" pitchFamily="34" charset="0"/>
              </a:rPr>
              <a:t>Kvalita produktu</a:t>
            </a:r>
            <a:endParaRPr lang="en-GB" dirty="0">
              <a:effectLst/>
              <a:ea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  <a:tabLst>
                <a:tab pos="914400" algn="l"/>
              </a:tabLst>
            </a:pPr>
            <a:r>
              <a:rPr lang="cs-CZ" dirty="0">
                <a:effectLst/>
                <a:ea typeface="Calibri" panose="020F0502020204030204" pitchFamily="34" charset="0"/>
              </a:rPr>
              <a:t>Cena</a:t>
            </a:r>
            <a:endParaRPr lang="en-GB" dirty="0">
              <a:effectLst/>
              <a:ea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  <a:tabLst>
                <a:tab pos="914400" algn="l"/>
              </a:tabLst>
            </a:pPr>
            <a:r>
              <a:rPr lang="cs-CZ" dirty="0">
                <a:effectLst/>
                <a:ea typeface="Calibri" panose="020F0502020204030204" pitchFamily="34" charset="0"/>
              </a:rPr>
              <a:t>Distribuční/prodejní kanály</a:t>
            </a:r>
            <a:endParaRPr lang="en-GB" dirty="0">
              <a:effectLst/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0005538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093E0A6-439C-40E0-A499-23A7343EE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16711"/>
            <a:ext cx="10515600" cy="1358644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GB" sz="3100" b="1" dirty="0"/>
              <a:t>9</a:t>
            </a:r>
            <a:r>
              <a:rPr lang="en-GB" dirty="0"/>
              <a:t>. </a:t>
            </a:r>
            <a:r>
              <a:rPr lang="cs-CZ" sz="3100" b="1" dirty="0"/>
              <a:t>Hlavní faktory a rizika ohrožující vnímání zvěřiny spotřebitelem a z</a:t>
            </a:r>
            <a:r>
              <a:rPr lang="en-GB" sz="3100" b="1" dirty="0"/>
              <a:t>p</a:t>
            </a:r>
            <a:r>
              <a:rPr lang="cs-CZ" sz="3100" b="1" noProof="1"/>
              <a:t>racovateli</a:t>
            </a:r>
            <a:br>
              <a:rPr lang="en-GB" dirty="0"/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4503615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A2BC68D-F5F5-4F38-92AD-799EE3A005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/>
              <a:t>Zvěřina má mnohá úskalí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0E4D84-0AE4-4F06-B05F-86176834FD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Je </a:t>
            </a:r>
            <a:r>
              <a:rPr lang="cs-CZ" dirty="0"/>
              <a:t>vystavena</a:t>
            </a:r>
            <a:r>
              <a:rPr lang="en-GB" dirty="0"/>
              <a:t> srovnání s </a:t>
            </a:r>
            <a:r>
              <a:rPr lang="cs-CZ" noProof="1"/>
              <a:t>masem</a:t>
            </a:r>
            <a:r>
              <a:rPr lang="en-GB" dirty="0"/>
              <a:t> z </a:t>
            </a:r>
            <a:r>
              <a:rPr lang="cs-CZ" dirty="0"/>
              <a:t>velkochovů – prasata, skot, kuřata</a:t>
            </a:r>
          </a:p>
          <a:p>
            <a:r>
              <a:rPr lang="cs-CZ" dirty="0"/>
              <a:t>Riziko nákupu “zajíce v pytli”</a:t>
            </a:r>
          </a:p>
          <a:p>
            <a:r>
              <a:rPr lang="cs-CZ" dirty="0"/>
              <a:t>Riziko skutečně špatného kusu (říjný, špatně střelený) </a:t>
            </a:r>
            <a:r>
              <a:rPr lang="en-GB" dirty="0"/>
              <a:t>– </a:t>
            </a:r>
            <a:r>
              <a:rPr lang="cs-CZ" dirty="0"/>
              <a:t>chuť, vůně, kvalita, věk</a:t>
            </a:r>
            <a:endParaRPr lang="en-GB" dirty="0"/>
          </a:p>
          <a:p>
            <a:r>
              <a:rPr lang="cs-CZ" dirty="0"/>
              <a:t>Riziko z hlediska zpracování a skladování</a:t>
            </a:r>
          </a:p>
          <a:p>
            <a:r>
              <a:rPr lang="cs-CZ" dirty="0"/>
              <a:t>Nestejné stáří a velikosti</a:t>
            </a:r>
            <a:r>
              <a:rPr lang="en-GB" dirty="0"/>
              <a:t> </a:t>
            </a:r>
            <a:r>
              <a:rPr lang="cs-CZ" dirty="0"/>
              <a:t>kusů</a:t>
            </a:r>
          </a:p>
          <a:p>
            <a:r>
              <a:rPr lang="en-GB" dirty="0"/>
              <a:t>Po</a:t>
            </a:r>
            <a:r>
              <a:rPr lang="cs-CZ" dirty="0"/>
              <a:t>škození střelou</a:t>
            </a:r>
            <a:endParaRPr lang="en-GB" dirty="0"/>
          </a:p>
          <a:p>
            <a:r>
              <a:rPr lang="cs-CZ" dirty="0"/>
              <a:t>Broky v jídle</a:t>
            </a:r>
          </a:p>
          <a:p>
            <a:r>
              <a:rPr lang="cs-CZ" dirty="0"/>
              <a:t>Dostupnost </a:t>
            </a:r>
            <a:r>
              <a:rPr lang="en-GB" dirty="0"/>
              <a:t>v </a:t>
            </a:r>
            <a:r>
              <a:rPr lang="cs-CZ" dirty="0"/>
              <a:t>čase a místě</a:t>
            </a:r>
          </a:p>
          <a:p>
            <a:pPr lvl="1"/>
            <a:endParaRPr lang="en-GB" sz="1800" dirty="0"/>
          </a:p>
          <a:p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64305561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093E0A6-439C-40E0-A499-23A7343EE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16711"/>
            <a:ext cx="10515600" cy="135864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GB" sz="3200" b="1" dirty="0"/>
              <a:t>10. </a:t>
            </a:r>
            <a:r>
              <a:rPr lang="cs-CZ" sz="3200" b="1" dirty="0"/>
              <a:t>Výzvy, které stojí před českou myslivostí</a:t>
            </a:r>
          </a:p>
        </p:txBody>
      </p:sp>
    </p:spTree>
    <p:extLst>
      <p:ext uri="{BB962C8B-B14F-4D97-AF65-F5344CB8AC3E}">
        <p14:creationId xmlns:p14="http://schemas.microsoft.com/office/powerpoint/2010/main" val="175773921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9019EDA-41AB-4E69-A284-3AD4C2BE68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5268" y="904567"/>
            <a:ext cx="8960668" cy="5442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0635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BE5430B-1662-4219-8FDC-E83E50F121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/>
              <a:t>Dlouhodobý úbytek myslivců v honitbách</a:t>
            </a:r>
          </a:p>
        </p:txBody>
      </p:sp>
      <p:graphicFrame>
        <p:nvGraphicFramePr>
          <p:cNvPr id="6" name="Tabulka 6">
            <a:extLst>
              <a:ext uri="{FF2B5EF4-FFF2-40B4-BE49-F238E27FC236}">
                <a16:creationId xmlns:a16="http://schemas.microsoft.com/office/drawing/2014/main" id="{0D4C19C9-B061-4869-80B3-8675DE3181C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9640860"/>
              </p:ext>
            </p:extLst>
          </p:nvPr>
        </p:nvGraphicFramePr>
        <p:xfrm>
          <a:off x="1370635" y="2118831"/>
          <a:ext cx="9636924" cy="19337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36089">
                  <a:extLst>
                    <a:ext uri="{9D8B030D-6E8A-4147-A177-3AD203B41FA5}">
                      <a16:colId xmlns:a16="http://schemas.microsoft.com/office/drawing/2014/main" val="1779582071"/>
                    </a:ext>
                  </a:extLst>
                </a:gridCol>
                <a:gridCol w="1180835">
                  <a:extLst>
                    <a:ext uri="{9D8B030D-6E8A-4147-A177-3AD203B41FA5}">
                      <a16:colId xmlns:a16="http://schemas.microsoft.com/office/drawing/2014/main" val="631713938"/>
                    </a:ext>
                  </a:extLst>
                </a:gridCol>
                <a:gridCol w="1044000">
                  <a:extLst>
                    <a:ext uri="{9D8B030D-6E8A-4147-A177-3AD203B41FA5}">
                      <a16:colId xmlns:a16="http://schemas.microsoft.com/office/drawing/2014/main" val="2937270227"/>
                    </a:ext>
                  </a:extLst>
                </a:gridCol>
                <a:gridCol w="1044000">
                  <a:extLst>
                    <a:ext uri="{9D8B030D-6E8A-4147-A177-3AD203B41FA5}">
                      <a16:colId xmlns:a16="http://schemas.microsoft.com/office/drawing/2014/main" val="3774445417"/>
                    </a:ext>
                  </a:extLst>
                </a:gridCol>
                <a:gridCol w="1044000">
                  <a:extLst>
                    <a:ext uri="{9D8B030D-6E8A-4147-A177-3AD203B41FA5}">
                      <a16:colId xmlns:a16="http://schemas.microsoft.com/office/drawing/2014/main" val="4116671528"/>
                    </a:ext>
                  </a:extLst>
                </a:gridCol>
                <a:gridCol w="1044000">
                  <a:extLst>
                    <a:ext uri="{9D8B030D-6E8A-4147-A177-3AD203B41FA5}">
                      <a16:colId xmlns:a16="http://schemas.microsoft.com/office/drawing/2014/main" val="1592509830"/>
                    </a:ext>
                  </a:extLst>
                </a:gridCol>
                <a:gridCol w="1044000">
                  <a:extLst>
                    <a:ext uri="{9D8B030D-6E8A-4147-A177-3AD203B41FA5}">
                      <a16:colId xmlns:a16="http://schemas.microsoft.com/office/drawing/2014/main" val="1577983209"/>
                    </a:ext>
                  </a:extLst>
                </a:gridCol>
              </a:tblGrid>
              <a:tr h="202316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1995</a:t>
                      </a: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2000</a:t>
                      </a: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2005</a:t>
                      </a: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2010</a:t>
                      </a: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2015</a:t>
                      </a: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2020</a:t>
                      </a: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4064280"/>
                  </a:ext>
                </a:extLst>
              </a:tr>
              <a:tr h="1567947">
                <a:tc>
                  <a:txBody>
                    <a:bodyPr/>
                    <a:lstStyle/>
                    <a:p>
                      <a:r>
                        <a:rPr lang="cs-CZ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Skutečný počet osob (držitelů platných loveckých lístků) trvale vykonávajících v honitbě právo myslivosti</a:t>
                      </a: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100 539</a:t>
                      </a: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96 317</a:t>
                      </a: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94 717</a:t>
                      </a: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93 974</a:t>
                      </a: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92 014</a:t>
                      </a: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88 267</a:t>
                      </a: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22011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862560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2F7A1D-FE07-422B-AD8E-BB1898C884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cs-CZ" sz="2400" b="1" dirty="0"/>
              <a:t>Cíle projektu: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433077-190B-45A8-AA57-31C4AE8588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00000"/>
              </a:lnSpc>
            </a:pPr>
            <a:r>
              <a:rPr lang="cs-CZ" dirty="0"/>
              <a:t>Hlavním cílem </a:t>
            </a:r>
            <a:r>
              <a:rPr lang="en-GB" dirty="0" err="1"/>
              <a:t>bylo</a:t>
            </a:r>
            <a:r>
              <a:rPr lang="cs-CZ" dirty="0"/>
              <a:t> vytvořit koordinační, informační a servisní „</a:t>
            </a:r>
            <a:r>
              <a:rPr lang="cs-CZ" b="1" dirty="0"/>
              <a:t>Centrum Zvěřina“, které bude podporovat všechny zainteresované strany – účastníky trhu se zvěřinou.</a:t>
            </a:r>
          </a:p>
          <a:p>
            <a:pPr>
              <a:lnSpc>
                <a:spcPct val="100000"/>
              </a:lnSpc>
            </a:pPr>
            <a:r>
              <a:rPr lang="cs-CZ" dirty="0"/>
              <a:t>Centrum zájemcům (</a:t>
            </a:r>
            <a:r>
              <a:rPr lang="cs-CZ" dirty="0" err="1"/>
              <a:t>stakeholders</a:t>
            </a:r>
            <a:r>
              <a:rPr lang="cs-CZ" dirty="0"/>
              <a:t>) </a:t>
            </a:r>
            <a:r>
              <a:rPr lang="cs-CZ" dirty="0" err="1"/>
              <a:t>poskyt</a:t>
            </a:r>
            <a:r>
              <a:rPr lang="en-GB" dirty="0" err="1"/>
              <a:t>uje</a:t>
            </a:r>
            <a:r>
              <a:rPr lang="cs-CZ" dirty="0"/>
              <a:t> </a:t>
            </a:r>
            <a:r>
              <a:rPr lang="cs-CZ" b="1" dirty="0"/>
              <a:t>výzkumné, právní a marketingové informace </a:t>
            </a:r>
            <a:br>
              <a:rPr lang="cs-CZ" b="1" dirty="0"/>
            </a:br>
            <a:r>
              <a:rPr lang="cs-CZ" b="1" dirty="0"/>
              <a:t>a služby </a:t>
            </a:r>
            <a:r>
              <a:rPr lang="cs-CZ" dirty="0"/>
              <a:t>a </a:t>
            </a:r>
            <a:r>
              <a:rPr lang="cs-CZ" dirty="0" err="1"/>
              <a:t>pomáh</a:t>
            </a:r>
            <a:r>
              <a:rPr lang="en-GB" dirty="0"/>
              <a:t>á</a:t>
            </a:r>
            <a:r>
              <a:rPr lang="cs-CZ" dirty="0"/>
              <a:t> s koordinací aktivit jednotlivých subjektů na trhu tak, aby jim přinášely maximální užitek.</a:t>
            </a:r>
          </a:p>
          <a:p>
            <a:pPr>
              <a:lnSpc>
                <a:spcPct val="100000"/>
              </a:lnSpc>
            </a:pPr>
            <a:r>
              <a:rPr lang="cs-CZ" dirty="0"/>
              <a:t>Aktivity centra v roce 2021 </a:t>
            </a:r>
            <a:r>
              <a:rPr lang="cs-CZ" b="1" dirty="0" err="1"/>
              <a:t>reag</a:t>
            </a:r>
            <a:r>
              <a:rPr lang="en-GB" b="1" dirty="0" err="1"/>
              <a:t>ovaly</a:t>
            </a:r>
            <a:r>
              <a:rPr lang="en-GB" b="1" dirty="0"/>
              <a:t> </a:t>
            </a:r>
            <a:r>
              <a:rPr lang="cs-CZ" b="1" dirty="0"/>
              <a:t>na poptávku a potřeby majitelů lesů a honiteb </a:t>
            </a:r>
            <a:br>
              <a:rPr lang="cs-CZ" b="1" dirty="0"/>
            </a:br>
            <a:r>
              <a:rPr lang="cs-CZ" b="1" dirty="0"/>
              <a:t>a dodavatelů zvěřiny</a:t>
            </a:r>
            <a:r>
              <a:rPr lang="cs-CZ" dirty="0"/>
              <a:t>. Ti formulovali zájem o společný průzkum trhu se zvěřinou, zájem </a:t>
            </a:r>
            <a:br>
              <a:rPr lang="cs-CZ" dirty="0"/>
            </a:br>
            <a:r>
              <a:rPr lang="cs-CZ" dirty="0"/>
              <a:t>o poradenství v oblasti legislativních procesů a regulací, průzkum podpory zpracovatelských kapacit, o koordinaci komunikačních kampaní na podporu konzumace zvěřiny, atd.</a:t>
            </a:r>
          </a:p>
          <a:p>
            <a:pPr>
              <a:lnSpc>
                <a:spcPct val="100000"/>
              </a:lnSpc>
            </a:pPr>
            <a:r>
              <a:rPr lang="cs-CZ" dirty="0"/>
              <a:t>Centrum se v roce 2021 zaměř</a:t>
            </a:r>
            <a:r>
              <a:rPr lang="en-GB" dirty="0" err="1"/>
              <a:t>ilo</a:t>
            </a:r>
            <a:r>
              <a:rPr lang="cs-CZ" dirty="0"/>
              <a:t> na </a:t>
            </a:r>
            <a:r>
              <a:rPr lang="cs-CZ" b="1" dirty="0"/>
              <a:t>popis trhu a hledání nových cest a způsobů, jak zvěřinu na trh umístit za co nejlepších finančních podmínek </a:t>
            </a:r>
            <a:r>
              <a:rPr lang="cs-CZ" dirty="0"/>
              <a:t>a při splnění všech zákonných podmínek.</a:t>
            </a:r>
          </a:p>
          <a:p>
            <a:pPr>
              <a:lnSpc>
                <a:spcPct val="100000"/>
              </a:lnSpc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4419286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A2BC68D-F5F5-4F38-92AD-799EE3A005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7412" y="4819650"/>
            <a:ext cx="10515600" cy="1000125"/>
          </a:xfrm>
        </p:spPr>
        <p:txBody>
          <a:bodyPr>
            <a:normAutofit/>
          </a:bodyPr>
          <a:lstStyle/>
          <a:p>
            <a:pPr algn="ctr"/>
            <a:r>
              <a:rPr lang="cs-CZ" sz="2800" dirty="0"/>
              <a:t>Problém již dnes, do budoucna ještě větší: kdo bude lovit?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0E4D84-0AE4-4F06-B05F-86176834FD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98825"/>
            <a:ext cx="5018590" cy="407438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cs-CZ" sz="2000" dirty="0"/>
              <a:t>Dlouhodobý úbytek myslivců v ČR</a:t>
            </a:r>
            <a:endParaRPr lang="en-GB" sz="2000" dirty="0"/>
          </a:p>
          <a:p>
            <a:r>
              <a:rPr lang="cs-CZ" sz="2000" dirty="0"/>
              <a:t>Vysoký průměrný věk myslivců</a:t>
            </a:r>
            <a:endParaRPr lang="en-GB" sz="2000" dirty="0"/>
          </a:p>
          <a:p>
            <a:r>
              <a:rPr lang="cs-CZ" sz="2000" dirty="0"/>
              <a:t>Roční počet absolventů mysliveckých kurzů nepřevyšuje počet myslivců, kteří končí s myslivostí</a:t>
            </a:r>
            <a:endParaRPr lang="en-GB" sz="2000" dirty="0"/>
          </a:p>
          <a:p>
            <a:r>
              <a:rPr lang="cs-CZ" sz="2000" dirty="0"/>
              <a:t>Část absolventů kurzů se nedostane do honiteb a po čase s myslivostí končí</a:t>
            </a:r>
          </a:p>
          <a:p>
            <a:pPr marL="0" indent="0">
              <a:buNone/>
            </a:pPr>
            <a:endParaRPr lang="en-GB" sz="2000" dirty="0"/>
          </a:p>
          <a:p>
            <a:pPr lvl="1"/>
            <a:endParaRPr lang="en-GB" sz="1800" dirty="0"/>
          </a:p>
          <a:p>
            <a:endParaRPr lang="en-GB" sz="2000" dirty="0"/>
          </a:p>
        </p:txBody>
      </p:sp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8C824625-09F5-4FD4-BB52-52A9F7B9C535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6593711" y="1665679"/>
            <a:ext cx="5181600" cy="3559175"/>
          </a:xfrm>
        </p:spPr>
        <p:txBody>
          <a:bodyPr>
            <a:normAutofit/>
          </a:bodyPr>
          <a:lstStyle/>
          <a:p>
            <a:r>
              <a:rPr lang="cs-CZ" sz="2000" dirty="0"/>
              <a:t>Setrvalý nárůst stavů hlavních druhů spárkaté zvěře - trend, který se zatím nedaří zvrátit</a:t>
            </a:r>
          </a:p>
          <a:p>
            <a:r>
              <a:rPr lang="cs-CZ" sz="2000" dirty="0"/>
              <a:t>Obnova lesa na holinách z kůrovcové kalamity </a:t>
            </a:r>
          </a:p>
          <a:p>
            <a:r>
              <a:rPr lang="cs-CZ" sz="2000" dirty="0"/>
              <a:t>Rostoucí škody na lese a polních plodinách</a:t>
            </a:r>
          </a:p>
          <a:p>
            <a:r>
              <a:rPr lang="cs-CZ" sz="2000" dirty="0"/>
              <a:t>Průkazný nárůst nehod způsobený střetem se zvěří</a:t>
            </a: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AC129B1F-5EDD-4123-99BB-B530110B4B10}"/>
              </a:ext>
            </a:extLst>
          </p:cNvPr>
          <p:cNvSpPr txBox="1">
            <a:spLocks/>
          </p:cNvSpPr>
          <p:nvPr/>
        </p:nvSpPr>
        <p:spPr>
          <a:xfrm>
            <a:off x="990600" y="517526"/>
            <a:ext cx="10515600" cy="8245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28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cs-CZ" b="1" dirty="0"/>
              <a:t>Úbytek myslivců vs rostoucí stavy spárkaté zvěře</a:t>
            </a:r>
          </a:p>
        </p:txBody>
      </p:sp>
    </p:spTree>
    <p:extLst>
      <p:ext uri="{BB962C8B-B14F-4D97-AF65-F5344CB8AC3E}">
        <p14:creationId xmlns:p14="http://schemas.microsoft.com/office/powerpoint/2010/main" val="26810803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2871FD-BEA6-460E-8D08-F26668C2FE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3536"/>
            <a:ext cx="10515600" cy="82457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z="2800" b="1" dirty="0"/>
              <a:t>Výkupní ceny zvěřiny v kůži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E4F14A-F20B-4DD8-A62B-91A60FA390FC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838200" y="1807168"/>
            <a:ext cx="7078663" cy="481013"/>
          </a:xfrm>
        </p:spPr>
        <p:txBody>
          <a:bodyPr vert="horz" lIns="91440" tIns="45720" rIns="91440" bIns="45720" rtlCol="0">
            <a:noAutofit/>
          </a:bodyPr>
          <a:lstStyle/>
          <a:p>
            <a:r>
              <a:rPr lang="cs-CZ" dirty="0"/>
              <a:t>pozvolný pokles v posledních 20 letech</a:t>
            </a:r>
            <a:endParaRPr lang="en-GB" dirty="0"/>
          </a:p>
          <a:p>
            <a:r>
              <a:rPr lang="cs-CZ" dirty="0"/>
              <a:t>vliv covidu-19 – prudší pokles v roce 2020, poté mírný nárůst</a:t>
            </a:r>
            <a:endParaRPr lang="en-GB" dirty="0"/>
          </a:p>
          <a:p>
            <a:endParaRPr lang="cs-CZ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5EAA30B-F14B-42F3-A641-410EA4B585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2199" y="2868757"/>
            <a:ext cx="7078663" cy="236688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C3EC5A4-13BD-4DB3-AEA7-8EC5927B66C5}"/>
              </a:ext>
            </a:extLst>
          </p:cNvPr>
          <p:cNvSpPr txBox="1"/>
          <p:nvPr/>
        </p:nvSpPr>
        <p:spPr>
          <a:xfrm>
            <a:off x="2722199" y="5393482"/>
            <a:ext cx="6094070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Zdroje: </a:t>
            </a:r>
            <a:endParaRPr lang="en-GB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cs-CZ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rok 2003 – Svět myslivosti č. 5/2003</a:t>
            </a:r>
            <a:endParaRPr lang="en-GB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cs-CZ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rok 2021 – průzkum Světa myslivosti (výkupní cena závisí na kombinaci hmotnosti a poškození střelou)</a:t>
            </a:r>
            <a:endParaRPr lang="en-GB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644067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pie chart&#10;&#10;Description automatically generated">
            <a:extLst>
              <a:ext uri="{FF2B5EF4-FFF2-40B4-BE49-F238E27FC236}">
                <a16:creationId xmlns:a16="http://schemas.microsoft.com/office/drawing/2014/main" id="{6C54047C-A7F4-4B7F-ABCD-C843A4F7FB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0110" y="1182458"/>
            <a:ext cx="6351780" cy="5041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35939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093E0A6-439C-40E0-A499-23A7343EE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16711"/>
            <a:ext cx="10515600" cy="135864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GB" sz="3200" b="1" dirty="0"/>
              <a:t>11. </a:t>
            </a:r>
            <a:r>
              <a:rPr lang="cs-CZ" sz="3200" b="1" dirty="0"/>
              <a:t>Je zvýšení konzumace zvěřiny v českých domácnostech řešením</a:t>
            </a:r>
            <a:r>
              <a:rPr lang="en-GB" sz="3200" b="1" dirty="0"/>
              <a:t>?</a:t>
            </a:r>
            <a:endParaRPr lang="cs-CZ" sz="3200" b="1" dirty="0"/>
          </a:p>
        </p:txBody>
      </p:sp>
    </p:spTree>
    <p:extLst>
      <p:ext uri="{BB962C8B-B14F-4D97-AF65-F5344CB8AC3E}">
        <p14:creationId xmlns:p14="http://schemas.microsoft.com/office/powerpoint/2010/main" val="99638462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3092C2-772B-40BD-8CAD-98F37390E6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b="1" noProof="1"/>
              <a:t>Pohled do zahraničí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6AEF9A-E3A8-49CF-960E-245D055D4E92}"/>
              </a:ext>
            </a:extLst>
          </p:cNvPr>
          <p:cNvSpPr txBox="1"/>
          <p:nvPr/>
        </p:nvSpPr>
        <p:spPr>
          <a:xfrm>
            <a:off x="811191" y="1717216"/>
            <a:ext cx="7391400" cy="38849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lvl="1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GB" dirty="0"/>
              <a:t>N</a:t>
            </a:r>
            <a:r>
              <a:rPr lang="cs-CZ" noProof="1"/>
              <a:t>ové internetové </a:t>
            </a:r>
            <a:r>
              <a:rPr lang="cs-CZ" dirty="0"/>
              <a:t>projekty a aplikace (PC, mobilní telefony):</a:t>
            </a:r>
            <a:endParaRPr lang="en-GB" dirty="0"/>
          </a:p>
          <a:p>
            <a:endParaRPr lang="en-GB" dirty="0"/>
          </a:p>
          <a:p>
            <a:pPr lvl="1"/>
            <a:r>
              <a:rPr lang="cs-CZ" dirty="0"/>
              <a:t>Německo 	- </a:t>
            </a:r>
            <a:r>
              <a:rPr lang="cs-CZ" dirty="0">
                <a:hlinkClick r:id="rId2"/>
              </a:rPr>
              <a:t>www.wild-auf-wild.de</a:t>
            </a:r>
            <a:r>
              <a:rPr lang="cs-CZ" dirty="0"/>
              <a:t>, </a:t>
            </a:r>
            <a:r>
              <a:rPr lang="cs-CZ" u="sng" dirty="0">
                <a:solidFill>
                  <a:schemeClr val="accent1"/>
                </a:solidFill>
              </a:rPr>
              <a:t>www.wild.vertrauen.de</a:t>
            </a:r>
            <a:r>
              <a:rPr lang="cs-CZ" dirty="0">
                <a:solidFill>
                  <a:schemeClr val="accent1"/>
                </a:solidFill>
              </a:rPr>
              <a:t>  </a:t>
            </a:r>
            <a:endParaRPr lang="en-GB" dirty="0">
              <a:solidFill>
                <a:schemeClr val="accent1"/>
              </a:solidFill>
            </a:endParaRPr>
          </a:p>
          <a:p>
            <a:pPr lvl="1"/>
            <a:r>
              <a:rPr lang="cs-CZ" dirty="0"/>
              <a:t>Polsko	- </a:t>
            </a:r>
            <a:r>
              <a:rPr lang="cs-CZ" dirty="0">
                <a:hlinkClick r:id="rId3"/>
              </a:rPr>
              <a:t>www.pzlow.pl/</a:t>
            </a:r>
            <a:r>
              <a:rPr lang="cs-CZ" dirty="0" err="1">
                <a:hlinkClick r:id="rId3"/>
              </a:rPr>
              <a:t>dziczyzna</a:t>
            </a:r>
            <a:r>
              <a:rPr lang="cs-CZ" dirty="0">
                <a:hlinkClick r:id="rId3"/>
              </a:rPr>
              <a:t>/</a:t>
            </a:r>
            <a:r>
              <a:rPr lang="cs-CZ" dirty="0"/>
              <a:t>, </a:t>
            </a:r>
            <a:r>
              <a:rPr lang="cs-CZ" dirty="0">
                <a:hlinkClick r:id="rId4"/>
              </a:rPr>
              <a:t>www.wildbox.pl</a:t>
            </a:r>
            <a:r>
              <a:rPr lang="cs-CZ" dirty="0"/>
              <a:t> </a:t>
            </a:r>
            <a:endParaRPr lang="en-GB" dirty="0"/>
          </a:p>
          <a:p>
            <a:pPr lvl="1"/>
            <a:r>
              <a:rPr lang="cs-CZ" dirty="0"/>
              <a:t>Rakousko	- </a:t>
            </a:r>
            <a:r>
              <a:rPr lang="cs-CZ" dirty="0">
                <a:hlinkClick r:id="rId5"/>
              </a:rPr>
              <a:t>www.wild-oesterreich.at</a:t>
            </a:r>
            <a:r>
              <a:rPr lang="cs-CZ" dirty="0"/>
              <a:t> </a:t>
            </a:r>
            <a:endParaRPr lang="en-GB" dirty="0"/>
          </a:p>
          <a:p>
            <a:pPr lvl="1"/>
            <a:r>
              <a:rPr lang="cs-CZ" dirty="0"/>
              <a:t>Slovensko	- </a:t>
            </a:r>
            <a:r>
              <a:rPr lang="cs-CZ" dirty="0">
                <a:hlinkClick r:id="rId6"/>
              </a:rPr>
              <a:t>www.predajdiviny.sk</a:t>
            </a:r>
            <a:r>
              <a:rPr lang="cs-CZ" dirty="0"/>
              <a:t>  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EA83086-994F-49EA-A77A-E6A6A24EE8F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5604" y="3266954"/>
            <a:ext cx="5474826" cy="2635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17981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3092C2-772B-40BD-8CAD-98F37390E6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b="1" noProof="1"/>
              <a:t>Pohled do zahraničí</a:t>
            </a:r>
            <a:endParaRPr lang="cs-CZ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6AEF9A-E3A8-49CF-960E-245D055D4E92}"/>
              </a:ext>
            </a:extLst>
          </p:cNvPr>
          <p:cNvSpPr txBox="1"/>
          <p:nvPr/>
        </p:nvSpPr>
        <p:spPr>
          <a:xfrm>
            <a:off x="838200" y="1913986"/>
            <a:ext cx="5932990" cy="374603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defPPr>
              <a:defRPr lang="en-US"/>
            </a:defPPr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lvl="1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indent="0">
              <a:buNone/>
            </a:pPr>
            <a:r>
              <a:rPr lang="en-GB" u="sng" dirty="0"/>
              <a:t>S</a:t>
            </a:r>
            <a:r>
              <a:rPr lang="cs-CZ" u="sng" noProof="1"/>
              <a:t>polečný</a:t>
            </a:r>
            <a:r>
              <a:rPr lang="cs-CZ" u="sng" dirty="0"/>
              <a:t> jmenovatel:</a:t>
            </a:r>
            <a:endParaRPr lang="en-GB" u="sng" dirty="0"/>
          </a:p>
          <a:p>
            <a:endParaRPr lang="en-GB" dirty="0"/>
          </a:p>
          <a:p>
            <a:pPr lvl="1"/>
            <a:r>
              <a:rPr lang="cs-CZ" sz="1900" dirty="0"/>
              <a:t>vznik v posledních letech</a:t>
            </a:r>
            <a:endParaRPr lang="en-GB" sz="1900" dirty="0"/>
          </a:p>
          <a:p>
            <a:pPr lvl="1"/>
            <a:endParaRPr lang="cs-CZ" sz="1900" dirty="0"/>
          </a:p>
          <a:p>
            <a:pPr lvl="1"/>
            <a:r>
              <a:rPr lang="cs-CZ" sz="1900" dirty="0"/>
              <a:t>kombinace informací o zvěřině, možnostech jejího zakoupení (kontakty na prodejce) a kuchyňského zpracování</a:t>
            </a:r>
            <a:endParaRPr lang="en-GB" sz="1900" dirty="0"/>
          </a:p>
          <a:p>
            <a:pPr lvl="1"/>
            <a:endParaRPr lang="cs-CZ" sz="1900" dirty="0"/>
          </a:p>
          <a:p>
            <a:pPr lvl="1"/>
            <a:r>
              <a:rPr lang="cs-CZ" sz="1900" dirty="0"/>
              <a:t>primární cíl: zvýšit objem prodané zvěřiny na domácích trzích – fyzickým osobám</a:t>
            </a:r>
          </a:p>
          <a:p>
            <a:pPr lvl="1"/>
            <a:endParaRPr lang="cs-CZ" sz="1900" dirty="0"/>
          </a:p>
          <a:p>
            <a:pPr lvl="1"/>
            <a:r>
              <a:rPr lang="cs-CZ" sz="1900" dirty="0"/>
              <a:t>Kampaně financované kombinací privátních subjektů/ dodavatelů zvěřiny na trh a stát</a:t>
            </a:r>
            <a:endParaRPr lang="en-GB" sz="1900" dirty="0"/>
          </a:p>
        </p:txBody>
      </p:sp>
      <p:pic>
        <p:nvPicPr>
          <p:cNvPr id="7" name="Picture 6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3BC551CC-A9D1-45AF-8E71-1126CF09BC0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24414" y="1214295"/>
            <a:ext cx="2299600" cy="5110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26783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46F67F-61B1-40C3-ABA2-CA4EACF189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lvl="1"/>
            <a:r>
              <a:rPr lang="cs-CZ" sz="3200" b="1" dirty="0">
                <a:latin typeface="Arial" panose="020B0604020202020204" pitchFamily="34" charset="0"/>
                <a:cs typeface="Arial" panose="020B0604020202020204" pitchFamily="34" charset="0"/>
              </a:rPr>
              <a:t>Situace a východiska – k diskuzi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2D35AF1-5ECF-4B77-BAAE-42BA19DCE8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Současný stav</a:t>
            </a:r>
            <a:r>
              <a:rPr lang="en-GB" dirty="0"/>
              <a:t>: </a:t>
            </a:r>
            <a:r>
              <a:rPr lang="cs-CZ" dirty="0"/>
              <a:t>Konzumace zvěřiny v ČR je ca 1kg/osobu/rok</a:t>
            </a:r>
            <a:r>
              <a:rPr lang="en-GB" dirty="0"/>
              <a:t> </a:t>
            </a:r>
            <a:r>
              <a:rPr lang="cs-CZ" dirty="0"/>
              <a:t>(vepřové ca 42 kg, drůbeží29 kg)</a:t>
            </a:r>
            <a:endParaRPr lang="en-GB" dirty="0"/>
          </a:p>
          <a:p>
            <a:endParaRPr lang="cs-CZ" sz="2000" dirty="0"/>
          </a:p>
          <a:p>
            <a:r>
              <a:rPr lang="cs-CZ" sz="2000" dirty="0"/>
              <a:t>Jaký dopad na</a:t>
            </a:r>
            <a:r>
              <a:rPr lang="en-GB" sz="2000" dirty="0"/>
              <a:t> </a:t>
            </a:r>
            <a:r>
              <a:rPr lang="cs-CZ" sz="2000" dirty="0"/>
              <a:t>trh</a:t>
            </a:r>
            <a:r>
              <a:rPr lang="en-GB" sz="2000" dirty="0"/>
              <a:t> by </a:t>
            </a:r>
            <a:r>
              <a:rPr lang="cs-CZ" sz="2000" dirty="0"/>
              <a:t>mělo zvýšení spotřeby </a:t>
            </a:r>
            <a:r>
              <a:rPr lang="en-GB" sz="2000" dirty="0"/>
              <a:t>o 100%?</a:t>
            </a:r>
          </a:p>
          <a:p>
            <a:endParaRPr lang="cs-CZ" sz="2000" dirty="0"/>
          </a:p>
          <a:p>
            <a:r>
              <a:rPr lang="en-GB" sz="2000" dirty="0"/>
              <a:t>Je to </a:t>
            </a:r>
            <a:r>
              <a:rPr lang="cs-CZ" sz="2000" dirty="0"/>
              <a:t>realistický cíl?</a:t>
            </a:r>
          </a:p>
          <a:p>
            <a:endParaRPr lang="cs-CZ" sz="2000" dirty="0"/>
          </a:p>
          <a:p>
            <a:r>
              <a:rPr lang="en-GB" sz="2000" dirty="0"/>
              <a:t>Co by </a:t>
            </a:r>
            <a:r>
              <a:rPr lang="cs-CZ" sz="2000" dirty="0"/>
              <a:t>bylo nutné </a:t>
            </a:r>
            <a:r>
              <a:rPr lang="en-GB" sz="2000" dirty="0"/>
              <a:t>pro </a:t>
            </a:r>
            <a:r>
              <a:rPr lang="cs-CZ" sz="2000" dirty="0"/>
              <a:t>jeho dosažení udělat</a:t>
            </a:r>
            <a:r>
              <a:rPr lang="en-GB" sz="2000" dirty="0"/>
              <a:t>?</a:t>
            </a:r>
          </a:p>
          <a:p>
            <a:endParaRPr lang="cs-CZ" sz="2000" dirty="0"/>
          </a:p>
          <a:p>
            <a:endParaRPr lang="en-GB" dirty="0"/>
          </a:p>
          <a:p>
            <a:endParaRPr lang="en-GB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5933309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7B1B6E-A615-4932-A15F-AD2E06EAD7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2800" dirty="0"/>
              <a:t>Jednotlivé subjekty se snaží situaci řešit v rámci </a:t>
            </a:r>
            <a:br>
              <a:rPr lang="cs-CZ" sz="2800" dirty="0"/>
            </a:br>
            <a:r>
              <a:rPr lang="cs-CZ" sz="2800" dirty="0"/>
              <a:t>svých možností a projektů:</a:t>
            </a:r>
            <a:endParaRPr lang="cs-CZ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9453CE-A36D-4856-9611-FB7B1CA70F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98825"/>
            <a:ext cx="4323735" cy="4074387"/>
          </a:xfrm>
        </p:spPr>
        <p:txBody>
          <a:bodyPr/>
          <a:lstStyle/>
          <a:p>
            <a:endParaRPr lang="cs-CZ" sz="1800" dirty="0"/>
          </a:p>
          <a:p>
            <a:r>
              <a:rPr lang="cs-CZ" sz="1800" dirty="0"/>
              <a:t>ČMMJ – “Pro zvěřinu k myslivcům”</a:t>
            </a:r>
          </a:p>
          <a:p>
            <a:r>
              <a:rPr lang="cs-CZ" sz="1800" dirty="0"/>
              <a:t>VLS, LČR – „Z lesa na stůl“ - hledání cesty k novým možnostem odbytu </a:t>
            </a:r>
            <a:br>
              <a:rPr lang="cs-CZ" sz="1800" dirty="0"/>
            </a:br>
            <a:r>
              <a:rPr lang="cs-CZ" sz="1800" dirty="0"/>
              <a:t>i vlastního zpracování</a:t>
            </a:r>
          </a:p>
          <a:p>
            <a:r>
              <a:rPr lang="cs-CZ" sz="1800" dirty="0" err="1"/>
              <a:t>Bidfood</a:t>
            </a:r>
            <a:r>
              <a:rPr lang="cs-CZ" sz="1800" dirty="0"/>
              <a:t> – “Dobrá zvěřina”</a:t>
            </a:r>
          </a:p>
          <a:p>
            <a:r>
              <a:rPr lang="cs-CZ" sz="1800" dirty="0"/>
              <a:t>Zajištění rozbourání a prodeje zvěřiny z vlastních honiteb – např. ŠLP Křtiny, Lesy města Brna, ŠLP Kostelec </a:t>
            </a:r>
            <a:r>
              <a:rPr lang="cs-CZ" sz="1800" dirty="0" err="1"/>
              <a:t>n.Č.l</a:t>
            </a:r>
            <a:r>
              <a:rPr lang="cs-CZ" dirty="0"/>
              <a:t>.</a:t>
            </a:r>
            <a:endParaRPr lang="cs-CZ" sz="1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2CA435-9224-4D87-BD4B-A679DBE8803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0968" y="1406012"/>
            <a:ext cx="3588152" cy="5052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46408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C57035-7EAC-4F9A-8D8B-123E90D6D1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Z</a:t>
            </a:r>
            <a:r>
              <a:rPr lang="cs-CZ" sz="3200" b="1" dirty="0" err="1"/>
              <a:t>astřešující</a:t>
            </a:r>
            <a:r>
              <a:rPr lang="cs-CZ" sz="3200" b="1" dirty="0"/>
              <a:t> dlouhodobá kampaň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A7A41E-29DA-4516-9B0A-1B911B3CF3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98825"/>
            <a:ext cx="4628535" cy="4074387"/>
          </a:xfrm>
        </p:spPr>
        <p:txBody>
          <a:bodyPr/>
          <a:lstStyle/>
          <a:p>
            <a:pPr marL="0" indent="0">
              <a:buNone/>
            </a:pPr>
            <a:r>
              <a:rPr lang="cs-CZ" sz="1800" b="1" dirty="0"/>
              <a:t>Není v silách jednotlivých subjektů</a:t>
            </a:r>
          </a:p>
          <a:p>
            <a:r>
              <a:rPr lang="cs-CZ" sz="1800" dirty="0"/>
              <a:t>Pouze společnou kampaní se vytvoří nutný PULL efekt, ze kterého budou mít prospěch všichni na trhu</a:t>
            </a:r>
          </a:p>
          <a:p>
            <a:endParaRPr lang="cs-CZ" sz="1800" dirty="0"/>
          </a:p>
          <a:p>
            <a:r>
              <a:rPr lang="cs-CZ" sz="1800" dirty="0"/>
              <a:t>Příklady:</a:t>
            </a:r>
          </a:p>
          <a:p>
            <a:pPr lvl="1"/>
            <a:r>
              <a:rPr lang="cs-CZ" sz="1600" dirty="0" err="1"/>
              <a:t>Dobr</a:t>
            </a:r>
            <a:r>
              <a:rPr lang="en-GB" sz="1600" dirty="0"/>
              <a:t>ý</a:t>
            </a:r>
            <a:r>
              <a:rPr lang="cs-CZ" sz="1600" dirty="0"/>
              <a:t>: Vína z Čech, vína z Moravy</a:t>
            </a:r>
            <a:endParaRPr lang="en-GB" sz="1600" dirty="0"/>
          </a:p>
          <a:p>
            <a:pPr lvl="1"/>
            <a:r>
              <a:rPr lang="cs-CZ" sz="1600" dirty="0" err="1"/>
              <a:t>Špatn</a:t>
            </a:r>
            <a:r>
              <a:rPr lang="en-GB" sz="1600" dirty="0"/>
              <a:t>ý</a:t>
            </a:r>
            <a:r>
              <a:rPr lang="cs-CZ" sz="1600" dirty="0"/>
              <a:t>: Ryba domácí</a:t>
            </a:r>
            <a:endParaRPr lang="cs-CZ" dirty="0"/>
          </a:p>
        </p:txBody>
      </p:sp>
      <p:pic>
        <p:nvPicPr>
          <p:cNvPr id="2050" name="Picture 2" descr="Svatomartinské letí">
            <a:extLst>
              <a:ext uri="{FF2B5EF4-FFF2-40B4-BE49-F238E27FC236}">
                <a16:creationId xmlns:a16="http://schemas.microsoft.com/office/drawing/2014/main" id="{63EC8F5B-9F42-40C7-80CE-8448AD2A6B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46315" y="1598825"/>
            <a:ext cx="6153150" cy="2857500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121084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093E0A6-439C-40E0-A499-23A7343EE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28108"/>
            <a:ext cx="10515600" cy="217812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GB" sz="3200" b="1" dirty="0"/>
              <a:t>12. </a:t>
            </a:r>
            <a:r>
              <a:rPr lang="cs-CZ" sz="3200" b="1" dirty="0"/>
              <a:t>Může (a měl by) stát regulovat či podporovat trh se zvěřinou</a:t>
            </a:r>
            <a:r>
              <a:rPr lang="en-GB" sz="3200" b="1" dirty="0"/>
              <a:t>?</a:t>
            </a:r>
            <a:br>
              <a:rPr lang="cs-CZ" sz="3200" b="1" dirty="0"/>
            </a:br>
            <a:br>
              <a:rPr lang="cs-CZ" sz="3200" b="1" dirty="0"/>
            </a:br>
            <a:r>
              <a:rPr lang="cs-CZ" sz="2400" b="1" dirty="0"/>
              <a:t>Témata pro společnou diskuzi</a:t>
            </a:r>
            <a:endParaRPr lang="cs-CZ" sz="3200" b="1" dirty="0"/>
          </a:p>
        </p:txBody>
      </p:sp>
    </p:spTree>
    <p:extLst>
      <p:ext uri="{BB962C8B-B14F-4D97-AF65-F5344CB8AC3E}">
        <p14:creationId xmlns:p14="http://schemas.microsoft.com/office/powerpoint/2010/main" val="19868821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F4E63E-EFE9-4E9B-8126-4B7778FCCD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400" b="1" dirty="0"/>
              <a:t>Výstupy z projektu (2021)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7A94EC-3E2C-417C-A73C-1F605426B6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00000"/>
              </a:lnSpc>
            </a:pPr>
            <a:r>
              <a:rPr lang="cs-CZ" b="1" dirty="0"/>
              <a:t>Průzkum situace na trhu se zvěřinou v ČR – výstupy a doporučení pro </a:t>
            </a:r>
            <a:r>
              <a:rPr lang="cs-CZ" b="1" dirty="0" err="1"/>
              <a:t>stakeholders</a:t>
            </a:r>
            <a:r>
              <a:rPr lang="cs-CZ" b="1" dirty="0"/>
              <a:t>, zejména se zaměřením na:</a:t>
            </a:r>
          </a:p>
          <a:p>
            <a:pPr>
              <a:lnSpc>
                <a:spcPct val="100000"/>
              </a:lnSpc>
            </a:pPr>
            <a:endParaRPr lang="cs-CZ" b="1" dirty="0"/>
          </a:p>
          <a:p>
            <a:pPr lvl="1"/>
            <a:r>
              <a:rPr lang="cs-CZ" sz="1800" dirty="0"/>
              <a:t>Situaci na nabídkové a poptávkové straně trhu s ohledem na stávající převis nabídky</a:t>
            </a:r>
          </a:p>
          <a:p>
            <a:pPr lvl="1"/>
            <a:r>
              <a:rPr lang="cs-CZ" sz="1800" dirty="0"/>
              <a:t>Analýza prodejních kanálů</a:t>
            </a:r>
          </a:p>
          <a:p>
            <a:pPr lvl="1"/>
            <a:r>
              <a:rPr lang="cs-CZ" sz="1800" dirty="0"/>
              <a:t>Bariéry odbytu a konzumace českými spotřebiteli</a:t>
            </a:r>
          </a:p>
          <a:p>
            <a:pPr lvl="1"/>
            <a:r>
              <a:rPr lang="cs-CZ" sz="1800" dirty="0"/>
              <a:t>Příležitosti pro zvýšení odbytu a konzumace</a:t>
            </a:r>
          </a:p>
          <a:p>
            <a:pPr lvl="1"/>
            <a:r>
              <a:rPr lang="cs-CZ" sz="1800" dirty="0"/>
              <a:t>Požadavky na formáty produktu ze strany zpracovatelů a konzumentů</a:t>
            </a:r>
          </a:p>
          <a:p>
            <a:pPr>
              <a:lnSpc>
                <a:spcPct val="100000"/>
              </a:lnSpc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1488835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A0509BB-1231-47DA-ABFD-6ACCECE5FA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Legislativní oblast</a:t>
            </a:r>
            <a:endParaRPr lang="cs-CZ" b="1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83381F-6C9F-4EDE-B02A-E85BC1734E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  <a:tabLst>
                <a:tab pos="914400" algn="l"/>
              </a:tabLst>
            </a:pPr>
            <a:r>
              <a:rPr lang="cs-CZ" sz="2000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Hlavní bariéry a potřeba změn:</a:t>
            </a:r>
          </a:p>
          <a:p>
            <a:pPr lvl="1">
              <a:lnSpc>
                <a:spcPct val="107000"/>
              </a:lnSpc>
              <a:spcAft>
                <a:spcPts val="800"/>
              </a:spcAft>
              <a:tabLst>
                <a:tab pos="914400" algn="l"/>
              </a:tabLst>
            </a:pPr>
            <a:r>
              <a:rPr lang="cs-CZ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Hygienické předpisy</a:t>
            </a:r>
          </a:p>
          <a:p>
            <a:pPr lvl="1">
              <a:lnSpc>
                <a:spcPct val="107000"/>
              </a:lnSpc>
              <a:spcAft>
                <a:spcPts val="800"/>
              </a:spcAft>
              <a:tabLst>
                <a:tab pos="914400" algn="l"/>
              </a:tabLst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Zvěřinové závody , 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bourárny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počet, kapacita, formy zpracování, podpora státu atd.</a:t>
            </a:r>
          </a:p>
          <a:p>
            <a:pPr lvl="1">
              <a:lnSpc>
                <a:spcPct val="107000"/>
              </a:lnSpc>
              <a:spcAft>
                <a:spcPts val="800"/>
              </a:spcAft>
              <a:tabLst>
                <a:tab pos="914400" algn="l"/>
              </a:tabLst>
            </a:pPr>
            <a:r>
              <a:rPr lang="cs-CZ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Myslivecký zákon</a:t>
            </a: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r>
              <a:rPr lang="cs-CZ" dirty="0"/>
              <a:t>Další témata / oblasti</a:t>
            </a:r>
          </a:p>
        </p:txBody>
      </p:sp>
    </p:spTree>
    <p:extLst>
      <p:ext uri="{BB962C8B-B14F-4D97-AF65-F5344CB8AC3E}">
        <p14:creationId xmlns:p14="http://schemas.microsoft.com/office/powerpoint/2010/main" val="143473992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A0509BB-1231-47DA-ABFD-6ACCECE5FA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Dotace</a:t>
            </a:r>
            <a:endParaRPr lang="cs-CZ" b="1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83381F-6C9F-4EDE-B02A-E85BC1734E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lnSpc>
                <a:spcPct val="107000"/>
              </a:lnSpc>
              <a:spcAft>
                <a:spcPts val="800"/>
              </a:spcAft>
              <a:tabLst>
                <a:tab pos="914400" algn="l"/>
              </a:tabLst>
            </a:pPr>
            <a:r>
              <a:rPr lang="cs-CZ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Možnosti a zdroje (EU, státní rozpočet)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tabLst>
                <a:tab pos="914400" algn="l"/>
              </a:tabLst>
            </a:pP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Rok 2022 a další roky</a:t>
            </a:r>
            <a:endParaRPr lang="cs-CZ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tabLst>
                <a:tab pos="914400" algn="l"/>
              </a:tabLst>
            </a:pP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Účely, příjemci, hlavní záměry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tabLst>
                <a:tab pos="914400" algn="l"/>
              </a:tabLst>
            </a:pPr>
            <a:endParaRPr lang="en-GB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001032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A0509BB-1231-47DA-ABFD-6ACCECE5FA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Zástřelné</a:t>
            </a:r>
            <a:endParaRPr lang="cs-CZ" b="1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83381F-6C9F-4EDE-B02A-E85BC1734E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  <a:tabLst>
                <a:tab pos="914400" algn="l"/>
              </a:tabLst>
            </a:pP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Funguje zástřelné jako nástroj regulace odstřelu zvěře? </a:t>
            </a: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914400" algn="l"/>
              </a:tabLst>
            </a:pP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Zvyšuje zájem a aktivitu myslivců?</a:t>
            </a: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914400" algn="l"/>
              </a:tabLst>
            </a:pP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Zkušenosti ze zahraničí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  <a:tabLst>
                <a:tab pos="914400" algn="l"/>
              </a:tabLst>
            </a:pPr>
            <a:endParaRPr lang="en-GB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  <a:tabLst>
                <a:tab pos="914400" algn="l"/>
              </a:tabLst>
            </a:pPr>
            <a:endParaRPr lang="en-GB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802753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A0509BB-1231-47DA-ABFD-6ACCECE5FA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Marketingová podpora spotřeby</a:t>
            </a:r>
            <a:endParaRPr lang="cs-CZ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B15D63-A9AB-437A-A85E-838F1844C26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750" y="1406012"/>
            <a:ext cx="6761410" cy="4728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19404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6BDEFA8-CF3C-474C-89FE-52B93E36CB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Jiné projekty</a:t>
            </a:r>
            <a:r>
              <a:rPr lang="en-GB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cs-CZ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směry</a:t>
            </a:r>
            <a:endParaRPr lang="cs-CZ" b="1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AB19815-71EA-43A3-A508-E8D65FE6C2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98825"/>
            <a:ext cx="4381072" cy="407438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cs-CZ" dirty="0"/>
              <a:t>Správa státních hmotných rezerv</a:t>
            </a:r>
            <a:endParaRPr lang="en-GB" dirty="0"/>
          </a:p>
          <a:p>
            <a:r>
              <a:rPr lang="en-GB" dirty="0"/>
              <a:t>H</a:t>
            </a:r>
            <a:r>
              <a:rPr lang="cs-CZ" dirty="0" err="1"/>
              <a:t>umanitární</a:t>
            </a:r>
            <a:r>
              <a:rPr lang="cs-CZ" dirty="0"/>
              <a:t> oblast</a:t>
            </a:r>
            <a:endParaRPr lang="en-GB" dirty="0"/>
          </a:p>
          <a:p>
            <a:r>
              <a:rPr lang="cs-CZ" dirty="0"/>
              <a:t>Zvěřina do škol, závodního stravování</a:t>
            </a:r>
          </a:p>
        </p:txBody>
      </p:sp>
      <p:pic>
        <p:nvPicPr>
          <p:cNvPr id="1026" name="Picture 2" descr="Funded by World Food Program (WFP), General Food Assistance alleviates the  suffering of more than 65,000 families in Lahj and Taiz governorates -  Yemen | ReliefWeb">
            <a:extLst>
              <a:ext uri="{FF2B5EF4-FFF2-40B4-BE49-F238E27FC236}">
                <a16:creationId xmlns:a16="http://schemas.microsoft.com/office/drawing/2014/main" id="{4DCAF3CA-7DA2-4EB6-9CBC-1E0E4E2C07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42039" y="2360210"/>
            <a:ext cx="5378860" cy="3588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HE UNITED NATIONS WORLD FOOD PROGRAMME (WFP) IS SEEKING FOR A FINANCE  OFFICER | Youth Opportunities Hub">
            <a:extLst>
              <a:ext uri="{FF2B5EF4-FFF2-40B4-BE49-F238E27FC236}">
                <a16:creationId xmlns:a16="http://schemas.microsoft.com/office/drawing/2014/main" id="{86314F0D-0DF0-44CF-A7A6-B69F1B4117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87947" y="763850"/>
            <a:ext cx="2745658" cy="1477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986766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093E0A6-439C-40E0-A499-23A7343EE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16711"/>
            <a:ext cx="10515600" cy="135864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GB" b="1" dirty="0"/>
              <a:t>1</a:t>
            </a:r>
            <a:r>
              <a:rPr lang="cs-CZ" b="1" dirty="0"/>
              <a:t>3</a:t>
            </a:r>
            <a:r>
              <a:rPr lang="en-GB" b="1" dirty="0"/>
              <a:t>. Media Monitoring</a:t>
            </a:r>
            <a:r>
              <a:rPr lang="cs-CZ" b="1" dirty="0"/>
              <a:t> </a:t>
            </a:r>
            <a:r>
              <a:rPr lang="cs-CZ" sz="2400" b="1" dirty="0"/>
              <a:t>(rok 2021)</a:t>
            </a:r>
          </a:p>
        </p:txBody>
      </p:sp>
    </p:spTree>
    <p:extLst>
      <p:ext uri="{BB962C8B-B14F-4D97-AF65-F5344CB8AC3E}">
        <p14:creationId xmlns:p14="http://schemas.microsoft.com/office/powerpoint/2010/main" val="1468625503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0DC0038-2DA6-4FBC-8A4E-25EEAD10EA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924" y="707922"/>
            <a:ext cx="4079994" cy="5442155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51D70F5-9B48-4828-AD93-E2624CC56F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4943" y="776748"/>
            <a:ext cx="4042869" cy="5407742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94893939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05B9B08-71BB-4BCC-BC2C-F525637FC0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198" y="934064"/>
            <a:ext cx="5842872" cy="4576916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FA41BD8-7D23-45CD-8527-5379C3D1FF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8604" y="934064"/>
            <a:ext cx="3620347" cy="4576916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990155199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0961DD5-647D-4760-B813-15BE14263C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91" r="5983"/>
          <a:stretch/>
        </p:blipFill>
        <p:spPr>
          <a:xfrm>
            <a:off x="580103" y="1071716"/>
            <a:ext cx="4227476" cy="4930877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9A1D06A-B44C-4A1A-ACB3-1893A50CFB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7590" y="1071716"/>
            <a:ext cx="5364581" cy="4930877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130635984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E6BDA1A-56E5-439F-B36E-3FCF633A1F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6619" y="1738006"/>
            <a:ext cx="8449167" cy="2912652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1630203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F4E63E-EFE9-4E9B-8126-4B7778FCCD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400" b="1" dirty="0" err="1"/>
              <a:t>Výstupy</a:t>
            </a:r>
            <a:r>
              <a:rPr lang="en-GB" sz="2400" b="1" dirty="0"/>
              <a:t> z </a:t>
            </a:r>
            <a:r>
              <a:rPr lang="en-GB" sz="2400" b="1" dirty="0" err="1"/>
              <a:t>projektu</a:t>
            </a:r>
            <a:r>
              <a:rPr lang="en-GB" sz="2400" b="1" dirty="0"/>
              <a:t> (2021)</a:t>
            </a:r>
            <a:endParaRPr lang="cs-CZ" sz="24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7A94EC-3E2C-417C-A73C-1F605426B6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1800" b="1" dirty="0"/>
              <a:t>Souhrn potřebných informací a předpisů dotýkajících se zpracování a prodeje zvěřiny</a:t>
            </a:r>
          </a:p>
          <a:p>
            <a:pPr>
              <a:lnSpc>
                <a:spcPct val="100000"/>
              </a:lnSpc>
            </a:pPr>
            <a:r>
              <a:rPr lang="cs-CZ" b="1" dirty="0"/>
              <a:t>Dotazníková šetření, jejich vyhodnocení a prezentace</a:t>
            </a:r>
            <a:br>
              <a:rPr lang="cs-CZ" sz="1800" b="1" dirty="0"/>
            </a:br>
            <a:endParaRPr lang="cs-CZ" sz="1800" b="1" dirty="0"/>
          </a:p>
          <a:p>
            <a:pPr>
              <a:lnSpc>
                <a:spcPct val="100000"/>
              </a:lnSpc>
            </a:pPr>
            <a:r>
              <a:rPr lang="en-GB" b="1" dirty="0" err="1"/>
              <a:t>Informační</a:t>
            </a:r>
            <a:r>
              <a:rPr lang="en-GB" b="1" dirty="0"/>
              <a:t> </a:t>
            </a:r>
            <a:r>
              <a:rPr lang="en-GB" b="1" dirty="0" err="1"/>
              <a:t>brožur</a:t>
            </a:r>
            <a:r>
              <a:rPr lang="cs-CZ" b="1" dirty="0"/>
              <a:t>a</a:t>
            </a:r>
            <a:r>
              <a:rPr lang="en-GB" b="1" dirty="0"/>
              <a:t> </a:t>
            </a:r>
            <a:r>
              <a:rPr lang="cs-CZ" b="1" dirty="0"/>
              <a:t>„Chutná zvěřina na váš stůl“</a:t>
            </a:r>
            <a:endParaRPr lang="en-GB" b="1" dirty="0"/>
          </a:p>
          <a:p>
            <a:pPr>
              <a:lnSpc>
                <a:spcPct val="100000"/>
              </a:lnSpc>
            </a:pPr>
            <a:endParaRPr lang="en-GB" b="1" dirty="0"/>
          </a:p>
          <a:p>
            <a:pPr>
              <a:lnSpc>
                <a:spcPct val="100000"/>
              </a:lnSpc>
            </a:pPr>
            <a:r>
              <a:rPr lang="cs-CZ" b="1" dirty="0"/>
              <a:t>Doporučení na způsob a typ podpory ze strany státu</a:t>
            </a:r>
            <a:endParaRPr lang="en-GB" b="1" dirty="0"/>
          </a:p>
          <a:p>
            <a:pPr marL="457200" lvl="1" indent="0">
              <a:buNone/>
            </a:pPr>
            <a:endParaRPr lang="en-GB" dirty="0"/>
          </a:p>
          <a:p>
            <a:r>
              <a:rPr lang="en-GB" b="1" dirty="0" err="1"/>
              <a:t>Videospoty</a:t>
            </a:r>
            <a:endParaRPr lang="en-GB" b="1" dirty="0"/>
          </a:p>
          <a:p>
            <a:pPr>
              <a:lnSpc>
                <a:spcPct val="100000"/>
              </a:lnSpc>
            </a:pP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231433868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078C816-438A-482A-800E-920D0FD096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206" y="1681316"/>
            <a:ext cx="3559556" cy="4429432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124D237-D6F5-4864-800E-E53362FCFF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206" y="1097549"/>
            <a:ext cx="3559556" cy="5837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A144317-CBFB-4A10-99B5-D3154A3434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0297" y="1097549"/>
            <a:ext cx="3502044" cy="5013199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91921129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3DA386E-72D8-4535-BEA1-3326FDBB07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973" y="884902"/>
            <a:ext cx="5107988" cy="5442155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768969A-1440-4161-BF18-3757CDD0FF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5793" y="884902"/>
            <a:ext cx="4107139" cy="5442155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676668426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64D1246-0864-46CE-8910-BAE6995992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810" y="988091"/>
            <a:ext cx="4493726" cy="5147237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7E49F27-8318-4865-9DD7-D41B9DEE89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0635" y="985633"/>
            <a:ext cx="6167703" cy="5030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256538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5722AEB-B0B1-434A-B2E6-2864D819F1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0137" y="1138237"/>
            <a:ext cx="9991725" cy="4581525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082816931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0544EC6-9881-4A4D-8D0A-4D3B6759AE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7141" y="757083"/>
            <a:ext cx="3512556" cy="5609303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047456078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15AA727-4478-4D0C-A400-2F32ABA0BE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02006"/>
            <a:ext cx="10515600" cy="4807684"/>
          </a:xfrm>
        </p:spPr>
        <p:txBody>
          <a:bodyPr/>
          <a:lstStyle/>
          <a:p>
            <a:r>
              <a:rPr lang="cs-CZ" dirty="0"/>
              <a:t>Kontakt: 						</a:t>
            </a:r>
            <a:br>
              <a:rPr lang="cs-CZ" dirty="0"/>
            </a:br>
            <a:br>
              <a:rPr lang="cs-CZ" dirty="0"/>
            </a:br>
            <a:r>
              <a:rPr lang="cs-CZ" sz="2400" dirty="0"/>
              <a:t>Lesnicko-dřevařská komora ČR</a:t>
            </a:r>
            <a:br>
              <a:rPr lang="cs-CZ" sz="2400" dirty="0"/>
            </a:br>
            <a:r>
              <a:rPr lang="cs-CZ" sz="2400" dirty="0"/>
              <a:t>https://www.ldkomora.cz/projekty/zverina</a:t>
            </a: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1F6D6A06-41E9-4646-A0F8-3AB2A6F2F23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7533" y="708917"/>
            <a:ext cx="3734027" cy="5254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5449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8889</TotalTime>
  <Words>3605</Words>
  <Application>Microsoft Office PowerPoint</Application>
  <PresentationFormat>Širokoúhlá obrazovka</PresentationFormat>
  <Paragraphs>387</Paragraphs>
  <Slides>95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95</vt:i4>
      </vt:variant>
    </vt:vector>
  </HeadingPairs>
  <TitlesOfParts>
    <vt:vector size="101" baseType="lpstr">
      <vt:lpstr>Arial</vt:lpstr>
      <vt:lpstr>Calibri</vt:lpstr>
      <vt:lpstr>Roboto</vt:lpstr>
      <vt:lpstr>Times New Roman</vt:lpstr>
      <vt:lpstr>Wingdings</vt:lpstr>
      <vt:lpstr>Office Theme</vt:lpstr>
      <vt:lpstr>Projekt “Zvěřina - koordinační a servisní centrum”  Prezentace aktivit a výstupů</vt:lpstr>
      <vt:lpstr>Obsah</vt:lpstr>
      <vt:lpstr>Obsah</vt:lpstr>
      <vt:lpstr>Obsah</vt:lpstr>
      <vt:lpstr>1. Představení projektu  “Zvěřina – koordinační a servisní centrum“ </vt:lpstr>
      <vt:lpstr>Proč byl spuštěn projekt “Zvěřina – koordinační a servisní centrum“ ?</vt:lpstr>
      <vt:lpstr>Cíle projektu:</vt:lpstr>
      <vt:lpstr>Výstupy z projektu (2021)</vt:lpstr>
      <vt:lpstr>Výstupy z projektu (2021)</vt:lpstr>
      <vt:lpstr>Průzkumy 2021 projektu „Centrum Zvěřina“</vt:lpstr>
      <vt:lpstr>Cíle průzkumů:</vt:lpstr>
      <vt:lpstr>Stakeholders – cílové skupiny</vt:lpstr>
      <vt:lpstr>Potenciální dopad a význam činnosti Centra Zvěřina pro:</vt:lpstr>
      <vt:lpstr>2. Základní pohled na situaci v ČR</vt:lpstr>
      <vt:lpstr>Produkce zvěřiny v ČR</vt:lpstr>
      <vt:lpstr>Prezentace aplikace PowerPoint</vt:lpstr>
      <vt:lpstr>Prezentace aplikace PowerPoint</vt:lpstr>
      <vt:lpstr>Prezentace aplikace PowerPoint</vt:lpstr>
      <vt:lpstr>Importy zvěřiny do ČR</vt:lpstr>
      <vt:lpstr>Importy zvěřiny do ČR ze zemí EU</vt:lpstr>
      <vt:lpstr>Saldo exportu a importu zvěřiny</vt:lpstr>
      <vt:lpstr>Prezentace aplikace PowerPoint</vt:lpstr>
      <vt:lpstr>Farmové chovy – počty prohlédnutých zvířat 2020</vt:lpstr>
      <vt:lpstr>3. Trh se zvěřinou v evropském kontextu</vt:lpstr>
      <vt:lpstr>Problém je celoevropský</vt:lpstr>
      <vt:lpstr>4. Pohled vlastníků lesů, myslivců (nájemců honiteb)  na trh se zvěřinou v ČR </vt:lpstr>
      <vt:lpstr>Parametry provedeného průzkumu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5. Postoj českých spotřebitelů (domácností)  k přípravě a konzumaci zvěřiny </vt:lpstr>
      <vt:lpstr>Kvantitativní průzkum mezi spotřebiteli</vt:lpstr>
      <vt:lpstr>Koho jsme se ptali a proč?</vt:lpstr>
      <vt:lpstr>Srovnání vzorku respondentů a populace</vt:lpstr>
      <vt:lpstr>Shrnutí výsledků šetření</vt:lpstr>
      <vt:lpstr>Shrnutí výsledků šetření</vt:lpstr>
      <vt:lpstr>Shrnutí výsledků šetření</vt:lpstr>
      <vt:lpstr>Shrnutí výsledků šetření</vt:lpstr>
      <vt:lpstr>Shrnutí výsledků šetření</vt:lpstr>
      <vt:lpstr>Shrnutí výsledků šetření</vt:lpstr>
      <vt:lpstr>Shrnutí výsledků šetření</vt:lpstr>
      <vt:lpstr>Shrnutí výsledků šetření</vt:lpstr>
      <vt:lpstr>Shrnutí výsledků šetření</vt:lpstr>
      <vt:lpstr>Shrnutí výsledků šetření</vt:lpstr>
      <vt:lpstr>Shrnutí výsledků šetření</vt:lpstr>
      <vt:lpstr>Shrnutí výsledků šetření</vt:lpstr>
      <vt:lpstr>Shrnutí výsledků šetření</vt:lpstr>
      <vt:lpstr>Závěry, doporučení</vt:lpstr>
      <vt:lpstr>Top Lines</vt:lpstr>
      <vt:lpstr>Závěry, doporučení</vt:lpstr>
      <vt:lpstr>6. Postoj gastro segmentu</vt:lpstr>
      <vt:lpstr>Průzkum osobním dotazováním vybraných subjektů</vt:lpstr>
      <vt:lpstr>Klíčová zjištění – postoje gastro segmentu ke zvěřině</vt:lpstr>
      <vt:lpstr>Klíčová zjištění – postoje gastro segmentu ke zvěřině</vt:lpstr>
      <vt:lpstr>7. Pohled velkoodběratelů/ zpracovatelů na trh se zvěřinou </vt:lpstr>
      <vt:lpstr>Průzkum osobním dotazováním vybraných subjektů</vt:lpstr>
      <vt:lpstr>Klíčová zjištění – postoje velkoodběratelů/velkozpracovatelů</vt:lpstr>
      <vt:lpstr>8. Úzká hrdla trhu se zvěřinou </vt:lpstr>
      <vt:lpstr>Prezentace aplikace PowerPoint</vt:lpstr>
      <vt:lpstr>Pohled na marketingový mix zvěřiny</vt:lpstr>
      <vt:lpstr>9. Hlavní faktory a rizika ohrožující vnímání zvěřiny spotřebitelem a zpracovateli </vt:lpstr>
      <vt:lpstr>Zvěřina má mnohá úskalí</vt:lpstr>
      <vt:lpstr>10. Výzvy, které stojí před českou myslivostí</vt:lpstr>
      <vt:lpstr>Prezentace aplikace PowerPoint</vt:lpstr>
      <vt:lpstr>Dlouhodobý úbytek myslivců v honitbách</vt:lpstr>
      <vt:lpstr>Problém již dnes, do budoucna ještě větší: kdo bude lovit?</vt:lpstr>
      <vt:lpstr>Výkupní ceny zvěřiny v kůži</vt:lpstr>
      <vt:lpstr>Prezentace aplikace PowerPoint</vt:lpstr>
      <vt:lpstr>11. Je zvýšení konzumace zvěřiny v českých domácnostech řešením?</vt:lpstr>
      <vt:lpstr>Pohled do zahraničí</vt:lpstr>
      <vt:lpstr>Pohled do zahraničí</vt:lpstr>
      <vt:lpstr>Situace a východiska – k diskuzi</vt:lpstr>
      <vt:lpstr>Jednotlivé subjekty se snaží situaci řešit v rámci  svých možností a projektů:</vt:lpstr>
      <vt:lpstr>Zastřešující dlouhodobá kampaň</vt:lpstr>
      <vt:lpstr>12. Může (a měl by) stát regulovat či podporovat trh se zvěřinou?  Témata pro společnou diskuzi</vt:lpstr>
      <vt:lpstr>Legislativní oblast</vt:lpstr>
      <vt:lpstr>Dotace</vt:lpstr>
      <vt:lpstr>Zástřelné</vt:lpstr>
      <vt:lpstr>Marketingová podpora spotřeby</vt:lpstr>
      <vt:lpstr>Jiné projekty/ směry</vt:lpstr>
      <vt:lpstr>13. Media Monitoring (rok 2021)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Kontakt:         Lesnicko-dřevařská komora ČR https://www.ldkomora.cz/projekty/zverina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Průzkumy postojů účastníků trhu se zvěřinou.  Shrnutí části “Veřejnost” a “Producenti”</dc:title>
  <dc:creator>Novák Jan | Praha Music Center</dc:creator>
  <cp:lastModifiedBy>Andrea Pondělíčková</cp:lastModifiedBy>
  <cp:revision>66</cp:revision>
  <dcterms:created xsi:type="dcterms:W3CDTF">2021-09-13T04:34:35Z</dcterms:created>
  <dcterms:modified xsi:type="dcterms:W3CDTF">2022-01-28T12:41:48Z</dcterms:modified>
</cp:coreProperties>
</file>